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5" r:id="rId1"/>
  </p:sldMasterIdLst>
  <p:notesMasterIdLst>
    <p:notesMasterId r:id="rId22"/>
  </p:notesMasterIdLst>
  <p:sldIdLst>
    <p:sldId id="256" r:id="rId2"/>
    <p:sldId id="257" r:id="rId3"/>
    <p:sldId id="266" r:id="rId4"/>
    <p:sldId id="258" r:id="rId5"/>
    <p:sldId id="270" r:id="rId6"/>
    <p:sldId id="259" r:id="rId7"/>
    <p:sldId id="297" r:id="rId8"/>
    <p:sldId id="273" r:id="rId9"/>
    <p:sldId id="274" r:id="rId10"/>
    <p:sldId id="296" r:id="rId11"/>
    <p:sldId id="276" r:id="rId12"/>
    <p:sldId id="280" r:id="rId13"/>
    <p:sldId id="278" r:id="rId14"/>
    <p:sldId id="298" r:id="rId15"/>
    <p:sldId id="262" r:id="rId16"/>
    <p:sldId id="291" r:id="rId17"/>
    <p:sldId id="263" r:id="rId18"/>
    <p:sldId id="286" r:id="rId19"/>
    <p:sldId id="290" r:id="rId20"/>
    <p:sldId id="264" r:id="rId21"/>
  </p:sldIdLst>
  <p:sldSz cx="9144000" cy="6858000" type="screen4x3"/>
  <p:notesSz cx="6858000" cy="9144000"/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76384" autoAdjust="0"/>
  </p:normalViewPr>
  <p:slideViewPr>
    <p:cSldViewPr snapToGrid="0" snapToObjects="1">
      <p:cViewPr varScale="1">
        <p:scale>
          <a:sx n="66" d="100"/>
          <a:sy n="66" d="100"/>
        </p:scale>
        <p:origin x="1930" y="53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microsoft.com/office/2015/10/relationships/revisionInfo" Target="revisionInfo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28873269-E99D-4D85-8E57-7CE460619532}" type="datetimeFigureOut">
              <a:rPr lang="en-US"/>
              <a:pPr>
                <a:defRPr/>
              </a:pPr>
              <a:t>10/29/2019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 noProof="0"/>
              <a:t>Click to edit Master text styles</a:t>
            </a:r>
          </a:p>
          <a:p>
            <a:pPr lvl="1"/>
            <a:r>
              <a:rPr lang="en-GB" noProof="0"/>
              <a:t>Second level</a:t>
            </a:r>
          </a:p>
          <a:p>
            <a:pPr lvl="2"/>
            <a:r>
              <a:rPr lang="en-GB" noProof="0"/>
              <a:t>Third level</a:t>
            </a:r>
          </a:p>
          <a:p>
            <a:pPr lvl="3"/>
            <a:r>
              <a:rPr lang="en-GB" noProof="0"/>
              <a:t>Fourth level</a:t>
            </a:r>
          </a:p>
          <a:p>
            <a:pPr lvl="4"/>
            <a:r>
              <a:rPr lang="en-GB" noProof="0"/>
              <a:t>Fifth level</a:t>
            </a:r>
            <a:endParaRPr lang="en-US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5087D9DF-AA64-4304-8054-13DB29E187F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457200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482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en-US"/>
              <a:t>Notes are provided to help you lead the presentation.</a:t>
            </a:r>
          </a:p>
          <a:p>
            <a:pPr>
              <a:spcBef>
                <a:spcPct val="0"/>
              </a:spcBef>
            </a:pPr>
            <a:r>
              <a:rPr lang="en-US"/>
              <a:t>Notes in italics are for your attention only.</a:t>
            </a:r>
          </a:p>
          <a:p>
            <a:pPr>
              <a:spcBef>
                <a:spcPct val="0"/>
              </a:spcBef>
            </a:pPr>
            <a:endParaRPr lang="en-US"/>
          </a:p>
        </p:txBody>
      </p:sp>
      <p:sp>
        <p:nvSpPr>
          <p:cNvPr id="20483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AC19187F-7F33-4AF4-9408-F7CCAF40B671}" type="slidenum">
              <a:rPr lang="en-US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en-US">
              <a:cs typeface="Arial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4578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en-US" i="1"/>
              <a:t>Read question.</a:t>
            </a:r>
          </a:p>
          <a:p>
            <a:pPr>
              <a:spcBef>
                <a:spcPct val="0"/>
              </a:spcBef>
            </a:pPr>
            <a:endParaRPr lang="en-US"/>
          </a:p>
        </p:txBody>
      </p:sp>
      <p:sp>
        <p:nvSpPr>
          <p:cNvPr id="24579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02A32ED9-D4AC-4EAD-A83F-826061367D82}" type="slidenum">
              <a:rPr lang="en-US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</a:t>
            </a:fld>
            <a:endParaRPr lang="en-US">
              <a:cs typeface="Arial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0E274FAC-E737-4E9E-BC16-B117F3044D21}" type="slidenum">
              <a:rPr lang="en-US">
                <a:ea typeface="MS PGothic" pitchFamily="34" charset="-128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</a:t>
            </a:fld>
            <a:endParaRPr lang="en-US">
              <a:ea typeface="MS PGothic" pitchFamily="34" charset="-128"/>
              <a:cs typeface="Arial" charset="0"/>
            </a:endParaRPr>
          </a:p>
        </p:txBody>
      </p:sp>
      <p:sp>
        <p:nvSpPr>
          <p:cNvPr id="266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0420" name="Rectangle 3"/>
          <p:cNvSpPr>
            <a:spLocks noGrp="1" noChangeArrowheads="1"/>
          </p:cNvSpPr>
          <p:nvPr>
            <p:ph type="body" idx="1"/>
          </p:nvPr>
        </p:nvSpPr>
        <p:spPr bwMode="auto">
          <a:extLst>
            <a:ext uri="{909E8E84-426E-40dd-AFC4-6F175D3DCCD1}"/>
            <a:ext uri="{91240B29-F687-4f45-9708-019B960494DF}"/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Using</a:t>
            </a:r>
            <a:r>
              <a:rPr lang="en-GB" i="1" dirty="0"/>
              <a:t> Read Write Inc. </a:t>
            </a:r>
            <a:r>
              <a:rPr lang="en-GB" dirty="0"/>
              <a:t>Phonics</a:t>
            </a:r>
            <a:r>
              <a:rPr lang="en-GB" i="1" dirty="0"/>
              <a:t> </a:t>
            </a:r>
            <a:r>
              <a:rPr lang="en-GB" dirty="0"/>
              <a:t>will ensure all children who come to our school learn to read: </a:t>
            </a:r>
          </a:p>
          <a:p>
            <a:pPr marL="171450" indent="-171450" fontAlgn="auto">
              <a:spcBef>
                <a:spcPct val="0"/>
              </a:spcBef>
              <a:spcAft>
                <a:spcPts val="0"/>
              </a:spcAft>
              <a:buFont typeface="Arial"/>
              <a:buChar char="•"/>
              <a:defRPr/>
            </a:pPr>
            <a:r>
              <a:rPr lang="en-GB" dirty="0"/>
              <a:t>Nursery – Y1</a:t>
            </a:r>
          </a:p>
          <a:p>
            <a:pPr marL="171450" indent="-171450" fontAlgn="auto">
              <a:spcBef>
                <a:spcPct val="0"/>
              </a:spcBef>
              <a:spcAft>
                <a:spcPts val="0"/>
              </a:spcAft>
              <a:buFont typeface="Arial"/>
              <a:buChar char="•"/>
              <a:defRPr/>
            </a:pPr>
            <a:r>
              <a:rPr lang="en-GB" dirty="0"/>
              <a:t>Older pupils who have struggled to learn to read and need to ‘catch up’</a:t>
            </a:r>
          </a:p>
          <a:p>
            <a:pPr marL="171450" indent="-171450" fontAlgn="auto">
              <a:spcBef>
                <a:spcPct val="0"/>
              </a:spcBef>
              <a:spcAft>
                <a:spcPts val="0"/>
              </a:spcAft>
              <a:buFont typeface="Arial"/>
              <a:buChar char="•"/>
              <a:defRPr/>
            </a:pPr>
            <a:r>
              <a:rPr lang="en-GB" dirty="0"/>
              <a:t>EAL pupils</a:t>
            </a:r>
          </a:p>
          <a:p>
            <a:pPr marL="171450" indent="-171450" fontAlgn="auto">
              <a:spcBef>
                <a:spcPct val="0"/>
              </a:spcBef>
              <a:spcAft>
                <a:spcPts val="0"/>
              </a:spcAft>
              <a:buFont typeface="Arial"/>
              <a:buChar char="•"/>
              <a:defRPr/>
            </a:pPr>
            <a:r>
              <a:rPr lang="en-GB" dirty="0"/>
              <a:t>Children with SEN and dyslexia also learn to read using this programme.</a:t>
            </a:r>
          </a:p>
          <a:p>
            <a:pPr marL="171450" indent="-171450" fontAlgn="auto">
              <a:spcBef>
                <a:spcPct val="0"/>
              </a:spcBef>
              <a:spcAft>
                <a:spcPts val="0"/>
              </a:spcAft>
              <a:buFont typeface="Arial"/>
              <a:buChar char="•"/>
              <a:defRPr/>
            </a:pPr>
            <a:endParaRPr lang="en-GB" dirty="0"/>
          </a:p>
          <a:p>
            <a:pPr fontAlgn="auto">
              <a:spcBef>
                <a:spcPct val="0"/>
              </a:spcBef>
              <a:spcAft>
                <a:spcPts val="0"/>
              </a:spcAft>
              <a:defRPr/>
            </a:pPr>
            <a:r>
              <a:rPr lang="en-GB" dirty="0"/>
              <a:t>Teaching and learning focuses on what children already know and what they need to learn next in order to make best possible progress - by </a:t>
            </a:r>
            <a:r>
              <a:rPr lang="en-GB" i="1" dirty="0"/>
              <a:t>stage</a:t>
            </a:r>
            <a:r>
              <a:rPr lang="en-GB" dirty="0"/>
              <a:t> not age.</a:t>
            </a:r>
            <a:endParaRPr lang="en-US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8674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en-US" i="1"/>
              <a:t>Read question.</a:t>
            </a:r>
          </a:p>
          <a:p>
            <a:pPr>
              <a:spcBef>
                <a:spcPct val="0"/>
              </a:spcBef>
            </a:pPr>
            <a:endParaRPr lang="en-US"/>
          </a:p>
        </p:txBody>
      </p:sp>
      <p:sp>
        <p:nvSpPr>
          <p:cNvPr id="28675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BE07175A-5A37-457D-BC20-5A91C0C8D4FA}" type="slidenum">
              <a:rPr lang="en-US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4</a:t>
            </a:fld>
            <a:endParaRPr lang="en-US">
              <a:cs typeface="Arial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22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en-GB" i="1"/>
              <a:t>Read Write Inc. </a:t>
            </a:r>
            <a:r>
              <a:rPr lang="en-GB"/>
              <a:t>Phonics is a programme that uses systematic phonics to teach all children to read.</a:t>
            </a:r>
          </a:p>
          <a:p>
            <a:pPr>
              <a:spcBef>
                <a:spcPct val="0"/>
              </a:spcBef>
            </a:pPr>
            <a:r>
              <a:rPr lang="en-GB"/>
              <a:t>It</a:t>
            </a:r>
            <a:r>
              <a:rPr lang="en-GB" i="1"/>
              <a:t> </a:t>
            </a:r>
            <a:r>
              <a:rPr lang="en-GB"/>
              <a:t>lasts two years for most children - if they start to learn to read in the Reception class. </a:t>
            </a:r>
          </a:p>
          <a:p>
            <a:pPr>
              <a:spcBef>
                <a:spcPct val="0"/>
              </a:spcBef>
            </a:pPr>
            <a:r>
              <a:rPr lang="en-GB"/>
              <a:t>(There are some children with learning difficulties who spend longer on the programme.)</a:t>
            </a:r>
            <a:endParaRPr lang="en-US" i="1"/>
          </a:p>
          <a:p>
            <a:pPr>
              <a:spcBef>
                <a:spcPct val="0"/>
              </a:spcBef>
            </a:pPr>
            <a:endParaRPr lang="en-US"/>
          </a:p>
          <a:p>
            <a:pPr>
              <a:spcBef>
                <a:spcPct val="0"/>
              </a:spcBef>
            </a:pPr>
            <a:r>
              <a:rPr lang="en-US" i="1"/>
              <a:t>Click – </a:t>
            </a:r>
            <a:r>
              <a:rPr lang="en-US"/>
              <a:t>We teach the sounds first – in a specific order.</a:t>
            </a:r>
          </a:p>
          <a:p>
            <a:pPr>
              <a:spcBef>
                <a:spcPct val="0"/>
              </a:spcBef>
            </a:pPr>
            <a:r>
              <a:rPr lang="en-US" i="1"/>
              <a:t>Click – </a:t>
            </a:r>
            <a:r>
              <a:rPr lang="en-US"/>
              <a:t>We then teach your children to blend those sounds together in order to read words</a:t>
            </a:r>
          </a:p>
          <a:p>
            <a:pPr>
              <a:spcBef>
                <a:spcPct val="0"/>
              </a:spcBef>
            </a:pPr>
            <a:r>
              <a:rPr lang="en-US" i="1"/>
              <a:t>Click – </a:t>
            </a:r>
            <a:r>
              <a:rPr lang="en-US"/>
              <a:t>The children read words in the matched Storybooks. Each Storybook is carefully matched to the sounds they can already read - setting them up for success. </a:t>
            </a:r>
          </a:p>
          <a:p>
            <a:pPr>
              <a:spcBef>
                <a:spcPct val="0"/>
              </a:spcBef>
            </a:pPr>
            <a:r>
              <a:rPr lang="en-US" i="1"/>
              <a:t>Click – </a:t>
            </a:r>
            <a:r>
              <a:rPr lang="en-US"/>
              <a:t>We read to children ‘real’ books</a:t>
            </a:r>
            <a:r>
              <a:rPr lang="en-US" i="1"/>
              <a:t>’. </a:t>
            </a:r>
            <a:r>
              <a:rPr lang="en-US"/>
              <a:t>Once they have learnt to read, they will be able to independently read these books for themselves.</a:t>
            </a:r>
          </a:p>
          <a:p>
            <a:pPr>
              <a:spcBef>
                <a:spcPct val="0"/>
              </a:spcBef>
            </a:pPr>
            <a:endParaRPr lang="en-US"/>
          </a:p>
        </p:txBody>
      </p:sp>
      <p:sp>
        <p:nvSpPr>
          <p:cNvPr id="30723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047CFE46-1447-4AC4-9266-363A3000EC0F}" type="slidenum">
              <a:rPr lang="en-US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5</a:t>
            </a:fld>
            <a:endParaRPr lang="en-US">
              <a:cs typeface="Arial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4818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en-US" i="1"/>
              <a:t>Read question.</a:t>
            </a:r>
          </a:p>
          <a:p>
            <a:pPr>
              <a:spcBef>
                <a:spcPct val="0"/>
              </a:spcBef>
            </a:pPr>
            <a:endParaRPr lang="en-US"/>
          </a:p>
        </p:txBody>
      </p:sp>
      <p:sp>
        <p:nvSpPr>
          <p:cNvPr id="34819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B1B39D58-D9AF-44D6-97C9-0DFEB3561126}" type="slidenum">
              <a:rPr lang="en-US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6</a:t>
            </a:fld>
            <a:endParaRPr lang="en-US">
              <a:cs typeface="Arial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Shape 229"/>
          <p:cNvSpPr>
            <a:spLocks noGrp="1" noRot="1" noChangeAspect="1"/>
          </p:cNvSpPr>
          <p:nvPr>
            <p:ph type="sldImg" idx="2"/>
          </p:nvPr>
        </p:nvSpPr>
        <p:spPr bwMode="auto">
          <a:custGeom>
            <a:avLst/>
            <a:gdLst>
              <a:gd name="T0" fmla="*/ 0 w 120000"/>
              <a:gd name="T1" fmla="*/ 0 h 120000"/>
              <a:gd name="T2" fmla="*/ 120000 w 120000"/>
              <a:gd name="T3" fmla="*/ 120000 h 120000"/>
            </a:gdLst>
            <a:ahLst/>
            <a:cxnLst>
              <a:cxn ang="0">
                <a:pos x="0" y="0"/>
              </a:cxn>
              <a:cxn ang="0">
                <a:pos x="120000" y="0"/>
              </a:cxn>
              <a:cxn ang="0">
                <a:pos x="120000" y="120000"/>
              </a:cxn>
              <a:cxn ang="0">
                <a:pos x="0" y="120000"/>
              </a:cxn>
            </a:cxnLst>
            <a:rect l="T0" t="T1" r="T2" b="T3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>
            <a:solidFill>
              <a:srgbClr val="000000"/>
            </a:solidFill>
            <a:round/>
            <a:headEnd type="none" w="med" len="med"/>
            <a:tailEnd type="none" w="med" len="med"/>
          </a:ln>
        </p:spPr>
      </p:sp>
      <p:sp>
        <p:nvSpPr>
          <p:cNvPr id="36866" name="Shape 230"/>
          <p:cNvSpPr txBox="1"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lIns="91425" tIns="45700" rIns="91425" bIns="45700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  <a:buSzPct val="25000"/>
            </a:pPr>
            <a:r>
              <a:rPr lang="en-US">
                <a:solidFill>
                  <a:srgbClr val="000000"/>
                </a:solidFill>
                <a:sym typeface="Calibri" pitchFamily="34" charset="0"/>
              </a:rPr>
              <a:t>The English language is very complex. </a:t>
            </a:r>
          </a:p>
          <a:p>
            <a:pPr>
              <a:spcBef>
                <a:spcPct val="0"/>
              </a:spcBef>
              <a:buSzPct val="25000"/>
            </a:pPr>
            <a:r>
              <a:rPr lang="en-US">
                <a:solidFill>
                  <a:srgbClr val="000000"/>
                </a:solidFill>
                <a:sym typeface="Calibri" pitchFamily="34" charset="0"/>
              </a:rPr>
              <a:t>Phonics is the method of teaching reading through the identification of sounds and graphemes. </a:t>
            </a:r>
          </a:p>
          <a:p>
            <a:pPr>
              <a:spcBef>
                <a:spcPct val="0"/>
              </a:spcBef>
              <a:buSzPct val="25000"/>
            </a:pPr>
            <a:r>
              <a:rPr lang="en-US" i="1">
                <a:solidFill>
                  <a:srgbClr val="000000"/>
                </a:solidFill>
                <a:sym typeface="Calibri" pitchFamily="34" charset="0"/>
              </a:rPr>
              <a:t>Click</a:t>
            </a:r>
            <a:r>
              <a:rPr lang="en-US">
                <a:solidFill>
                  <a:srgbClr val="000000"/>
                </a:solidFill>
                <a:sym typeface="Calibri" pitchFamily="34" charset="0"/>
              </a:rPr>
              <a:t>. All words are made up of sounds e.g. in </a:t>
            </a:r>
            <a:r>
              <a:rPr lang="en-US"/>
              <a:t>‘mat’ we have the sounds ‘m’, ‘a’, ‘t’.</a:t>
            </a:r>
          </a:p>
          <a:p>
            <a:pPr>
              <a:spcBef>
                <a:spcPct val="0"/>
              </a:spcBef>
              <a:buSzPct val="25000"/>
            </a:pPr>
            <a:r>
              <a:rPr lang="en-US" i="1">
                <a:solidFill>
                  <a:srgbClr val="000000"/>
                </a:solidFill>
                <a:sym typeface="Calibri" pitchFamily="34" charset="0"/>
              </a:rPr>
              <a:t>Click </a:t>
            </a:r>
            <a:r>
              <a:rPr lang="en-US">
                <a:solidFill>
                  <a:srgbClr val="000000"/>
                </a:solidFill>
                <a:sym typeface="Calibri" pitchFamily="34" charset="0"/>
              </a:rPr>
              <a:t>A grapheme is another name for the letters we use to write the sound. </a:t>
            </a:r>
            <a:r>
              <a:rPr lang="en-US" i="1"/>
              <a:t>Write the letters ‘m’ ‘a’ ‘t’ in the air as you say the sounds.</a:t>
            </a:r>
          </a:p>
          <a:p>
            <a:pPr>
              <a:spcBef>
                <a:spcPct val="0"/>
              </a:spcBef>
              <a:buSzPct val="25000"/>
            </a:pPr>
            <a:r>
              <a:rPr lang="en-US"/>
              <a:t>We teach phonics so that your children will have the tools to read any word. </a:t>
            </a:r>
          </a:p>
          <a:p>
            <a:pPr>
              <a:spcBef>
                <a:spcPct val="0"/>
              </a:spcBef>
              <a:buSzPct val="25000"/>
            </a:pPr>
            <a:endParaRPr lang="en-US" i="1"/>
          </a:p>
        </p:txBody>
      </p:sp>
      <p:sp>
        <p:nvSpPr>
          <p:cNvPr id="36867" name="Shape 231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lIns="91425" tIns="45700" rIns="91425" bIns="45700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SzPct val="25000"/>
            </a:pPr>
            <a:fld id="{120770A1-3B5E-4ABF-A677-D71E81626E01}" type="slidenum">
              <a:rPr lang="en-US">
                <a:solidFill>
                  <a:srgbClr val="000000"/>
                </a:solidFill>
                <a:cs typeface="Arial" charset="0"/>
                <a:sym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buSzPct val="25000"/>
              </a:pPr>
              <a:t>7</a:t>
            </a:fld>
            <a:endParaRPr lang="en-US">
              <a:solidFill>
                <a:srgbClr val="000000"/>
              </a:solidFill>
              <a:cs typeface="Arial" charset="0"/>
              <a:sym typeface="Calibri" pitchFamily="34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8914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en-US">
                <a:latin typeface="Times New Roman" pitchFamily="18" charset="0"/>
              </a:rPr>
              <a:t>We teach using pure sounds. </a:t>
            </a:r>
          </a:p>
          <a:p>
            <a:pPr>
              <a:spcBef>
                <a:spcPct val="0"/>
              </a:spcBef>
            </a:pPr>
            <a:r>
              <a:rPr lang="en-US">
                <a:latin typeface="Times New Roman" pitchFamily="18" charset="0"/>
              </a:rPr>
              <a:t>W</a:t>
            </a:r>
            <a:r>
              <a:rPr lang="en-GB">
                <a:latin typeface="Times New Roman" pitchFamily="18" charset="0"/>
              </a:rPr>
              <a:t>e use pure sounds (‘m’ not’ muh’, ’s’ not ‘</a:t>
            </a:r>
            <a:r>
              <a:rPr lang="en-GB" altLang="ja-JP">
                <a:latin typeface="Times New Roman" pitchFamily="18" charset="0"/>
              </a:rPr>
              <a:t>suh</a:t>
            </a:r>
            <a:r>
              <a:rPr lang="en-GB">
                <a:latin typeface="Times New Roman" pitchFamily="18" charset="0"/>
              </a:rPr>
              <a:t>’</a:t>
            </a:r>
            <a:r>
              <a:rPr lang="en-GB" altLang="ja-JP">
                <a:latin typeface="Times New Roman" pitchFamily="18" charset="0"/>
              </a:rPr>
              <a:t>, etc.) so that your child will be able to blend the sounds into words more easily. </a:t>
            </a:r>
          </a:p>
          <a:p>
            <a:pPr>
              <a:spcBef>
                <a:spcPct val="0"/>
              </a:spcBef>
            </a:pPr>
            <a:r>
              <a:rPr lang="en-GB" altLang="ja-JP">
                <a:latin typeface="Times New Roman" pitchFamily="18" charset="0"/>
              </a:rPr>
              <a:t>Children need to know sounds – not letter names – to read words.</a:t>
            </a:r>
          </a:p>
          <a:p>
            <a:pPr>
              <a:spcBef>
                <a:spcPct val="0"/>
              </a:spcBef>
            </a:pPr>
            <a:endParaRPr lang="en-GB" altLang="ja-JP">
              <a:latin typeface="Times New Roman" pitchFamily="18" charset="0"/>
            </a:endParaRPr>
          </a:p>
          <a:p>
            <a:pPr>
              <a:spcBef>
                <a:spcPct val="0"/>
              </a:spcBef>
            </a:pPr>
            <a:r>
              <a:rPr lang="en-GB" altLang="ja-JP">
                <a:latin typeface="Times New Roman" pitchFamily="18" charset="0"/>
              </a:rPr>
              <a:t>This video of Sylvie – available on the website – demonstrates how to talk in pure sounds. </a:t>
            </a:r>
            <a:r>
              <a:rPr lang="en-GB" altLang="ja-JP" i="1">
                <a:latin typeface="Times New Roman" pitchFamily="18" charset="0"/>
              </a:rPr>
              <a:t>Play video.</a:t>
            </a:r>
            <a:endParaRPr lang="en-GB" altLang="ja-JP">
              <a:latin typeface="Times New Roman" pitchFamily="18" charset="0"/>
            </a:endParaRPr>
          </a:p>
        </p:txBody>
      </p:sp>
      <p:sp>
        <p:nvSpPr>
          <p:cNvPr id="38915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C806B8AD-4FB8-4E6F-8B64-F5935D205161}" type="slidenum">
              <a:rPr lang="en-US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8</a:t>
            </a:fld>
            <a:endParaRPr lang="en-US">
              <a:cs typeface="Arial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62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  <a:buClr>
                <a:srgbClr val="000000"/>
              </a:buClr>
              <a:buSzPct val="25000"/>
              <a:buFont typeface="Times New Roman" pitchFamily="18" charset="0"/>
              <a:buNone/>
            </a:pPr>
            <a:r>
              <a:rPr lang="en-US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In English we have more than 150 ways to represent 44 sounds, using </a:t>
            </a:r>
            <a:r>
              <a:rPr lang="en-US"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the</a:t>
            </a:r>
            <a:r>
              <a:rPr lang="en-US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 26 letters in the alphabet</a:t>
            </a:r>
            <a:r>
              <a:rPr lang="en-US"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.</a:t>
            </a:r>
          </a:p>
          <a:p>
            <a:pPr>
              <a:spcBef>
                <a:spcPct val="0"/>
              </a:spcBef>
              <a:buClr>
                <a:srgbClr val="000000"/>
              </a:buClr>
              <a:buSzPct val="25000"/>
              <a:buFont typeface="Times New Roman" pitchFamily="18" charset="0"/>
              <a:buNone/>
            </a:pPr>
            <a:r>
              <a:rPr lang="en-US"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This means we have to </a:t>
            </a:r>
            <a:r>
              <a:rPr lang="en-US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group letter</a:t>
            </a:r>
            <a:r>
              <a:rPr lang="en-US"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s together to write some sounds. </a:t>
            </a:r>
            <a:r>
              <a:rPr lang="en-US" i="1"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Show with a grapheme such as ‘igh’.</a:t>
            </a:r>
          </a:p>
          <a:p>
            <a:pPr>
              <a:spcBef>
                <a:spcPct val="0"/>
              </a:spcBef>
              <a:buClr>
                <a:srgbClr val="000000"/>
              </a:buClr>
              <a:buSzPct val="25000"/>
              <a:buFont typeface="Times New Roman" pitchFamily="18" charset="0"/>
              <a:buNone/>
            </a:pPr>
            <a:endParaRPr lang="en-US">
              <a:latin typeface="Times New Roman" pitchFamily="18" charset="0"/>
              <a:cs typeface="Times New Roman" pitchFamily="18" charset="0"/>
              <a:sym typeface="Times New Roman" pitchFamily="18" charset="0"/>
            </a:endParaRPr>
          </a:p>
          <a:p>
            <a:pPr>
              <a:spcBef>
                <a:spcPct val="0"/>
              </a:spcBef>
              <a:buClr>
                <a:srgbClr val="000000"/>
              </a:buClr>
              <a:buSzPct val="25000"/>
              <a:buFont typeface="Times New Roman" pitchFamily="18" charset="0"/>
              <a:buNone/>
            </a:pPr>
            <a:r>
              <a:rPr lang="en-US"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This makes our language one of the most complex in the world!</a:t>
            </a:r>
          </a:p>
          <a:p>
            <a:pPr>
              <a:spcBef>
                <a:spcPct val="0"/>
              </a:spcBef>
              <a:buClr>
                <a:srgbClr val="000000"/>
              </a:buClr>
              <a:buSzPct val="25000"/>
              <a:buFont typeface="Calibri" pitchFamily="34" charset="0"/>
              <a:buNone/>
            </a:pPr>
            <a:endParaRPr lang="en-US">
              <a:solidFill>
                <a:srgbClr val="000000"/>
              </a:solidFill>
              <a:latin typeface="Times New Roman" pitchFamily="18" charset="0"/>
              <a:cs typeface="Times New Roman" pitchFamily="18" charset="0"/>
              <a:sym typeface="Times New Roman" pitchFamily="18" charset="0"/>
            </a:endParaRPr>
          </a:p>
          <a:p>
            <a:pPr>
              <a:spcBef>
                <a:spcPct val="0"/>
              </a:spcBef>
            </a:pPr>
            <a:endParaRPr lang="en-US">
              <a:latin typeface="Times New Roman" pitchFamily="18" charset="0"/>
            </a:endParaRPr>
          </a:p>
          <a:p>
            <a:pPr>
              <a:spcBef>
                <a:spcPct val="0"/>
              </a:spcBef>
            </a:pPr>
            <a:endParaRPr lang="en-US"/>
          </a:p>
        </p:txBody>
      </p:sp>
      <p:sp>
        <p:nvSpPr>
          <p:cNvPr id="40963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E8FF2C50-E11D-436A-8889-B9B385840FED}" type="slidenum">
              <a:rPr lang="en-US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9</a:t>
            </a:fld>
            <a:endParaRPr lang="en-US">
              <a:cs typeface="Arial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Shape 250"/>
          <p:cNvSpPr>
            <a:spLocks noGrp="1" noRot="1" noChangeAspect="1"/>
          </p:cNvSpPr>
          <p:nvPr>
            <p:ph type="sldImg" idx="2"/>
          </p:nvPr>
        </p:nvSpPr>
        <p:spPr bwMode="auto">
          <a:custGeom>
            <a:avLst/>
            <a:gdLst>
              <a:gd name="T0" fmla="*/ 0 w 120000"/>
              <a:gd name="T1" fmla="*/ 0 h 120000"/>
              <a:gd name="T2" fmla="*/ 120000 w 120000"/>
              <a:gd name="T3" fmla="*/ 120000 h 120000"/>
            </a:gdLst>
            <a:ahLst/>
            <a:cxnLst>
              <a:cxn ang="0">
                <a:pos x="0" y="0"/>
              </a:cxn>
              <a:cxn ang="0">
                <a:pos x="120000" y="0"/>
              </a:cxn>
              <a:cxn ang="0">
                <a:pos x="120000" y="120000"/>
              </a:cxn>
              <a:cxn ang="0">
                <a:pos x="0" y="120000"/>
              </a:cxn>
            </a:cxnLst>
            <a:rect l="T0" t="T1" r="T2" b="T3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>
            <a:solidFill>
              <a:srgbClr val="000000"/>
            </a:solidFill>
            <a:round/>
            <a:headEnd type="none" w="med" len="med"/>
            <a:tailEnd type="none" w="med" len="med"/>
          </a:ln>
        </p:spPr>
      </p:sp>
      <p:sp>
        <p:nvSpPr>
          <p:cNvPr id="43010" name="Shape 251"/>
          <p:cNvSpPr txBox="1"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lIns="91425" tIns="45700" rIns="91425" bIns="45700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  <a:buSzPct val="25000"/>
            </a:pPr>
            <a:r>
              <a:rPr lang="en-US"/>
              <a:t>We use this Speed Sounds chart in Phonics lessons. </a:t>
            </a:r>
          </a:p>
          <a:p>
            <a:pPr>
              <a:spcBef>
                <a:spcPct val="0"/>
              </a:spcBef>
              <a:buSzPct val="25000"/>
            </a:pPr>
            <a:r>
              <a:rPr lang="en-US"/>
              <a:t>It</a:t>
            </a:r>
            <a:r>
              <a:rPr lang="en-US">
                <a:solidFill>
                  <a:srgbClr val="000000"/>
                </a:solidFill>
                <a:sym typeface="Calibri" pitchFamily="34" charset="0"/>
              </a:rPr>
              <a:t> shows the most common graphemes for each sound. </a:t>
            </a:r>
          </a:p>
          <a:p>
            <a:pPr>
              <a:spcBef>
                <a:spcPct val="0"/>
              </a:spcBef>
              <a:buSzPct val="25000"/>
            </a:pPr>
            <a:r>
              <a:rPr lang="en-US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Each box is a sound box showing different ways to read and write the sound. </a:t>
            </a:r>
            <a:r>
              <a:rPr lang="en-US" i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Demo the ‘f’ sound box with examples of words ‘fun’, ‘huff’, ‘photo’ and the  ‘or’ sound box with examples of words ‘or’, ‘door’, ‘more’, ‘dawn’, ‘author’.</a:t>
            </a:r>
          </a:p>
        </p:txBody>
      </p:sp>
      <p:sp>
        <p:nvSpPr>
          <p:cNvPr id="43011" name="Shape 252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lIns="91425" tIns="45700" rIns="91425" bIns="45700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SzPct val="25000"/>
            </a:pPr>
            <a:fld id="{CD7106F9-BA7E-4430-8898-B9E66A9EA05C}" type="slidenum">
              <a:rPr lang="en-US">
                <a:solidFill>
                  <a:srgbClr val="000000"/>
                </a:solidFill>
                <a:cs typeface="Arial" charset="0"/>
                <a:sym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buSzPct val="25000"/>
              </a:pPr>
              <a:t>10</a:t>
            </a:fld>
            <a:endParaRPr lang="en-US">
              <a:solidFill>
                <a:srgbClr val="000000"/>
              </a:solidFill>
              <a:cs typeface="Arial" charset="0"/>
              <a:sym typeface="Calibri" pitchFamily="34" charset="0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7106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  <a:buSzPct val="25000"/>
            </a:pPr>
            <a:r>
              <a:rPr lang="en-US"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Phonics makes learning to read easy for children because we start by teaching them just one way of reading and writing every sound. Here they are on the </a:t>
            </a:r>
            <a:r>
              <a:rPr lang="en-US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Simple Speed Sounds chart</a:t>
            </a:r>
            <a:r>
              <a:rPr lang="en-US"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.</a:t>
            </a:r>
          </a:p>
          <a:p>
            <a:pPr>
              <a:spcBef>
                <a:spcPct val="0"/>
              </a:spcBef>
              <a:buSzPct val="25000"/>
            </a:pPr>
            <a:r>
              <a:rPr lang="en-US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We </a:t>
            </a:r>
            <a:r>
              <a:rPr lang="en-US"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teach </a:t>
            </a:r>
            <a:r>
              <a:rPr lang="en-US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Set 1 sounds first - (sounds as far as a</a:t>
            </a:r>
            <a:r>
              <a:rPr lang="en-US"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 e i o u) </a:t>
            </a:r>
            <a:r>
              <a:rPr lang="en-US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and then Set 2 </a:t>
            </a:r>
            <a:r>
              <a:rPr lang="en-US"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(the shaded sounds ay - oy). </a:t>
            </a:r>
          </a:p>
          <a:p>
            <a:pPr>
              <a:spcBef>
                <a:spcPct val="0"/>
              </a:spcBef>
              <a:buSzPct val="25000"/>
            </a:pPr>
            <a:endParaRPr lang="en-US">
              <a:solidFill>
                <a:srgbClr val="000000"/>
              </a:solidFill>
              <a:sym typeface="Calibri" pitchFamily="34" charset="0"/>
            </a:endParaRPr>
          </a:p>
          <a:p>
            <a:pPr>
              <a:spcBef>
                <a:spcPct val="0"/>
              </a:spcBef>
              <a:buSzPct val="25000"/>
            </a:pPr>
            <a:r>
              <a:rPr lang="en-US" i="1"/>
              <a:t>Use MTYT to teach each of the pure sounds to</a:t>
            </a:r>
            <a:r>
              <a:rPr lang="en-US" i="1">
                <a:solidFill>
                  <a:srgbClr val="000000"/>
                </a:solidFill>
                <a:sym typeface="Calibri" pitchFamily="34" charset="0"/>
              </a:rPr>
              <a:t> parents</a:t>
            </a:r>
            <a:r>
              <a:rPr lang="en-US" i="1"/>
              <a:t>.</a:t>
            </a:r>
          </a:p>
          <a:p>
            <a:pPr>
              <a:spcBef>
                <a:spcPct val="0"/>
              </a:spcBef>
            </a:pPr>
            <a:endParaRPr lang="en-US"/>
          </a:p>
        </p:txBody>
      </p:sp>
      <p:sp>
        <p:nvSpPr>
          <p:cNvPr id="47107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43DB53C8-A6DF-46C5-BC57-1A00785F8F16}" type="slidenum">
              <a:rPr lang="en-US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11</a:t>
            </a:fld>
            <a:endParaRPr lang="en-US">
              <a:cs typeface="Arial" charset="0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1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02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en-GB">
                <a:solidFill>
                  <a:srgbClr val="0070C0"/>
                </a:solidFill>
                <a:latin typeface="Arial" charset="0"/>
              </a:rPr>
              <a:t>This is Fred.</a:t>
            </a:r>
          </a:p>
          <a:p>
            <a:pPr>
              <a:spcBef>
                <a:spcPct val="0"/>
              </a:spcBef>
            </a:pPr>
            <a:r>
              <a:rPr lang="en-GB">
                <a:solidFill>
                  <a:srgbClr val="0070C0"/>
                </a:solidFill>
                <a:latin typeface="Arial" charset="0"/>
              </a:rPr>
              <a:t>He is a frog who can only speak in sounds, and we call this Fred Talk.</a:t>
            </a:r>
            <a:r>
              <a:rPr lang="en-US"/>
              <a:t> For example ‘m’ ‘a’ ‘t’, ‘l’ ‘u’ ‘n’ ‘c’ ‘h’.</a:t>
            </a:r>
          </a:p>
          <a:p>
            <a:pPr>
              <a:spcBef>
                <a:spcPct val="0"/>
              </a:spcBef>
            </a:pPr>
            <a:endParaRPr lang="en-US">
              <a:solidFill>
                <a:srgbClr val="0070C0"/>
              </a:solidFill>
              <a:latin typeface="Arial" charset="0"/>
            </a:endParaRPr>
          </a:p>
          <a:p>
            <a:pPr>
              <a:spcBef>
                <a:spcPct val="0"/>
              </a:spcBef>
            </a:pPr>
            <a:r>
              <a:rPr lang="en-US">
                <a:solidFill>
                  <a:srgbClr val="0070C0"/>
                </a:solidFill>
                <a:latin typeface="Arial" charset="0"/>
              </a:rPr>
              <a:t>He helps children sound out words so they can read and spell.</a:t>
            </a:r>
            <a:endParaRPr lang="en-GB">
              <a:solidFill>
                <a:srgbClr val="0070C0"/>
              </a:solidFill>
              <a:latin typeface="Arial" charset="0"/>
            </a:endParaRPr>
          </a:p>
          <a:p>
            <a:pPr>
              <a:spcBef>
                <a:spcPct val="0"/>
              </a:spcBef>
            </a:pPr>
            <a:endParaRPr lang="en-US" i="1">
              <a:solidFill>
                <a:srgbClr val="0070C0"/>
              </a:solidFill>
              <a:latin typeface="Arial" charset="0"/>
            </a:endParaRPr>
          </a:p>
          <a:p>
            <a:pPr>
              <a:spcBef>
                <a:spcPct val="0"/>
              </a:spcBef>
            </a:pPr>
            <a:r>
              <a:rPr lang="en-US" i="1">
                <a:solidFill>
                  <a:srgbClr val="0070C0"/>
                </a:solidFill>
                <a:latin typeface="Arial" charset="0"/>
              </a:rPr>
              <a:t>MTYT some examples with the parents. </a:t>
            </a:r>
            <a:r>
              <a:rPr lang="en-US"/>
              <a:t>For example ‘m’ ‘a’ ‘t’ mat, ‘s’ ‘a’ ‘t’ sat.</a:t>
            </a:r>
          </a:p>
          <a:p>
            <a:pPr>
              <a:spcBef>
                <a:spcPct val="0"/>
              </a:spcBef>
            </a:pPr>
            <a:endParaRPr lang="en-US"/>
          </a:p>
          <a:p>
            <a:pPr>
              <a:spcBef>
                <a:spcPct val="0"/>
              </a:spcBef>
            </a:pPr>
            <a:r>
              <a:rPr lang="en-US" i="1"/>
              <a:t>Click. </a:t>
            </a:r>
            <a:r>
              <a:rPr lang="en-US"/>
              <a:t>Fred is our friend!</a:t>
            </a:r>
            <a:endParaRPr lang="en-US" i="1"/>
          </a:p>
          <a:p>
            <a:pPr>
              <a:spcBef>
                <a:spcPct val="0"/>
              </a:spcBef>
            </a:pPr>
            <a:endParaRPr lang="en-US"/>
          </a:p>
        </p:txBody>
      </p:sp>
      <p:sp>
        <p:nvSpPr>
          <p:cNvPr id="51203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3347BA0B-716F-4D95-B369-FA9D80C96A6C}" type="slidenum">
              <a:rPr lang="en-US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12</a:t>
            </a:fld>
            <a:endParaRPr lang="en-US">
              <a:cs typeface="Arial" charset="0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49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3250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en-US"/>
              <a:t>Once they can Fred Talk and blend sounds into words from the simple chart, we teach them Set 3 sounds on the complex chart – the other ways of reading and writing each sound so that they can soon read anything.</a:t>
            </a:r>
          </a:p>
          <a:p>
            <a:pPr>
              <a:spcBef>
                <a:spcPct val="0"/>
              </a:spcBef>
            </a:pPr>
            <a:endParaRPr lang="en-US"/>
          </a:p>
        </p:txBody>
      </p:sp>
      <p:sp>
        <p:nvSpPr>
          <p:cNvPr id="53251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4AB63B2A-3066-40DA-9AB1-0969F0048C58}" type="slidenum">
              <a:rPr lang="en-US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13</a:t>
            </a:fld>
            <a:endParaRPr lang="en-US">
              <a:cs typeface="Arial" charset="0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7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5298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  <a:buSzPct val="25000"/>
            </a:pPr>
            <a:r>
              <a:rPr lang="en-US"/>
              <a:t>Alongside learning each set of sounds, they read Storybooks that only contain the sounds and words they can read. This sets them up to succeed in their reading.</a:t>
            </a:r>
          </a:p>
          <a:p>
            <a:pPr>
              <a:spcBef>
                <a:spcPct val="0"/>
              </a:spcBef>
              <a:buSzPct val="25000"/>
            </a:pPr>
            <a:endParaRPr lang="en-US"/>
          </a:p>
          <a:p>
            <a:pPr>
              <a:spcBef>
                <a:spcPct val="0"/>
              </a:spcBef>
              <a:buSzPct val="25000"/>
            </a:pPr>
            <a:r>
              <a:rPr lang="en-US"/>
              <a:t>We discuss and write about the ideas in these Storybooks. </a:t>
            </a:r>
          </a:p>
          <a:p>
            <a:pPr>
              <a:spcBef>
                <a:spcPct val="0"/>
              </a:spcBef>
              <a:buSzPct val="25000"/>
            </a:pPr>
            <a:endParaRPr lang="en-US"/>
          </a:p>
          <a:p>
            <a:pPr>
              <a:spcBef>
                <a:spcPct val="0"/>
              </a:spcBef>
              <a:buSzPct val="25000"/>
            </a:pPr>
            <a:r>
              <a:rPr lang="en-US"/>
              <a:t>We also teach children to read common exception words – words like ‘said’ and ‘they’.</a:t>
            </a:r>
          </a:p>
          <a:p>
            <a:pPr>
              <a:spcBef>
                <a:spcPct val="0"/>
              </a:spcBef>
            </a:pPr>
            <a:endParaRPr lang="en-US"/>
          </a:p>
        </p:txBody>
      </p:sp>
      <p:sp>
        <p:nvSpPr>
          <p:cNvPr id="55299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99880357-BA08-48D8-A7A9-EE2CC5111EB3}" type="slidenum">
              <a:rPr lang="en-US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14</a:t>
            </a:fld>
            <a:endParaRPr lang="en-US">
              <a:cs typeface="Arial" charset="0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1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1442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en-US" i="1"/>
              <a:t>Read question.</a:t>
            </a:r>
          </a:p>
          <a:p>
            <a:pPr>
              <a:spcBef>
                <a:spcPct val="0"/>
              </a:spcBef>
            </a:pPr>
            <a:endParaRPr lang="en-US"/>
          </a:p>
        </p:txBody>
      </p:sp>
      <p:sp>
        <p:nvSpPr>
          <p:cNvPr id="61443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7006CA8A-A03D-47FF-86C3-A234CB72A2FD}" type="slidenum">
              <a:rPr lang="en-US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15</a:t>
            </a:fld>
            <a:endParaRPr lang="en-US">
              <a:cs typeface="Arial" charset="0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7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5538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en-US"/>
              <a:t>They will also bring home a picture book to share and enjoy with you at home.</a:t>
            </a:r>
          </a:p>
          <a:p>
            <a:pPr>
              <a:spcBef>
                <a:spcPct val="0"/>
              </a:spcBef>
            </a:pPr>
            <a:r>
              <a:rPr lang="en-US"/>
              <a:t>This book has already been read to the class in school so they will care about the story and love hearing the story again and again.</a:t>
            </a:r>
          </a:p>
        </p:txBody>
      </p:sp>
      <p:sp>
        <p:nvSpPr>
          <p:cNvPr id="65539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021F565A-DB35-495C-A6FD-AFD3C0E92DFF}" type="slidenum">
              <a:rPr lang="en-US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16</a:t>
            </a:fld>
            <a:endParaRPr lang="en-US">
              <a:cs typeface="Arial" charset="0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5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7586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en-US" i="1"/>
              <a:t>Read question.</a:t>
            </a:r>
          </a:p>
          <a:p>
            <a:pPr>
              <a:spcBef>
                <a:spcPct val="0"/>
              </a:spcBef>
            </a:pPr>
            <a:endParaRPr lang="en-US"/>
          </a:p>
        </p:txBody>
      </p:sp>
      <p:sp>
        <p:nvSpPr>
          <p:cNvPr id="67587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5D997DB8-C421-4D96-8C25-03383FA508FE}" type="slidenum">
              <a:rPr lang="en-US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17</a:t>
            </a:fld>
            <a:endParaRPr lang="en-US">
              <a:cs typeface="Arial" charset="0"/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3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9634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en-US"/>
              <a:t>One of the most important things you can do as a parent at home is read higher level texts </a:t>
            </a:r>
            <a:r>
              <a:rPr lang="en-US" i="1"/>
              <a:t>to</a:t>
            </a:r>
            <a:r>
              <a:rPr lang="en-US"/>
              <a:t> your child. </a:t>
            </a:r>
          </a:p>
          <a:p>
            <a:pPr>
              <a:spcBef>
                <a:spcPct val="0"/>
              </a:spcBef>
            </a:pPr>
            <a:r>
              <a:rPr lang="en-US"/>
              <a:t>This helps develop an enjoyment for stories and the motivation for learning to read themselves.</a:t>
            </a:r>
          </a:p>
          <a:p>
            <a:pPr>
              <a:spcBef>
                <a:spcPct val="0"/>
              </a:spcBef>
            </a:pPr>
            <a:endParaRPr lang="en-US"/>
          </a:p>
          <a:p>
            <a:pPr>
              <a:spcBef>
                <a:spcPct val="0"/>
              </a:spcBef>
            </a:pPr>
            <a:r>
              <a:rPr lang="en-US"/>
              <a:t>Ask questions and share opinions about what you read to engage them in discussion, get them thinking about what they read and develop vocabulary. </a:t>
            </a:r>
          </a:p>
          <a:p>
            <a:pPr>
              <a:spcBef>
                <a:spcPct val="0"/>
              </a:spcBef>
            </a:pPr>
            <a:endParaRPr lang="en-US" i="1"/>
          </a:p>
          <a:p>
            <a:pPr>
              <a:spcBef>
                <a:spcPct val="0"/>
              </a:spcBef>
            </a:pPr>
            <a:r>
              <a:rPr lang="en-US" i="1"/>
              <a:t>Click and read.</a:t>
            </a:r>
          </a:p>
        </p:txBody>
      </p:sp>
      <p:sp>
        <p:nvSpPr>
          <p:cNvPr id="69635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34B62343-EAD4-49B0-AEB5-06ACF4C243FC}" type="slidenum">
              <a:rPr lang="en-US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18</a:t>
            </a:fld>
            <a:endParaRPr lang="en-US">
              <a:cs typeface="Arial" charset="0"/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5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7826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GB"/>
          </a:p>
        </p:txBody>
      </p:sp>
      <p:sp>
        <p:nvSpPr>
          <p:cNvPr id="77827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B0B9860D-71BB-4BDB-B8DD-FD5EFB7DDE0A}" type="slidenum">
              <a:rPr lang="en-US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19</a:t>
            </a:fld>
            <a:endParaRPr lang="en-US">
              <a:cs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4" descr="powerpoint-cover-template-blank.jpg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Title 1"/>
          <p:cNvSpPr>
            <a:spLocks noGrp="1"/>
          </p:cNvSpPr>
          <p:nvPr>
            <p:ph type="ctrTitle"/>
          </p:nvPr>
        </p:nvSpPr>
        <p:spPr>
          <a:xfrm>
            <a:off x="4067944" y="4221088"/>
            <a:ext cx="5076056" cy="1181993"/>
          </a:xfrm>
        </p:spPr>
        <p:txBody>
          <a:bodyPr anchor="ctr">
            <a:normAutofit/>
          </a:bodyPr>
          <a:lstStyle>
            <a:lvl1pPr>
              <a:lnSpc>
                <a:spcPct val="90000"/>
              </a:lnSpc>
              <a:defRPr sz="3200">
                <a:solidFill>
                  <a:schemeClr val="bg1"/>
                </a:solidFill>
              </a:defRPr>
            </a:lvl1pPr>
          </a:lstStyle>
          <a:p>
            <a:r>
              <a:rPr lang="en-GB" dirty="0"/>
              <a:t>Click to edit Master title style</a:t>
            </a:r>
          </a:p>
        </p:txBody>
      </p:sp>
    </p:spTree>
  </p:cSld>
  <p:clrMapOvr>
    <a:masterClrMapping/>
  </p:clrMapOvr>
  <p:hf sldNum="0" hdr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0" descr="PPT_RM_page.jpg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-15875" y="0"/>
            <a:ext cx="91805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3"/>
          <p:cNvSpPr/>
          <p:nvPr userDrawn="1"/>
        </p:nvSpPr>
        <p:spPr>
          <a:xfrm>
            <a:off x="323850" y="1150938"/>
            <a:ext cx="8640763" cy="46037"/>
          </a:xfrm>
          <a:prstGeom prst="rect">
            <a:avLst/>
          </a:prstGeom>
          <a:solidFill>
            <a:srgbClr val="3B9EA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28" y="260649"/>
            <a:ext cx="7478713" cy="864096"/>
          </a:xfrm>
        </p:spPr>
        <p:txBody>
          <a:bodyPr anchor="b"/>
          <a:lstStyle/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1196752"/>
            <a:ext cx="8639175" cy="5040560"/>
          </a:xfrm>
        </p:spPr>
        <p:txBody>
          <a:bodyPr/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fld id="{752F3210-A3FE-4CF9-8E1C-809357D276E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utoUpdateAnimBg="0"/>
    </p:bld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preserve="1" userDrawn="1">
  <p:cSld name="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0" descr="PPT_RM_page.jpg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-15875" y="0"/>
            <a:ext cx="91805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3"/>
          <p:cNvSpPr/>
          <p:nvPr userDrawn="1"/>
        </p:nvSpPr>
        <p:spPr>
          <a:xfrm>
            <a:off x="323850" y="1150938"/>
            <a:ext cx="8640763" cy="46037"/>
          </a:xfrm>
          <a:prstGeom prst="rect">
            <a:avLst/>
          </a:prstGeom>
          <a:solidFill>
            <a:srgbClr val="3B9EA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28" y="260649"/>
            <a:ext cx="7478713" cy="864096"/>
          </a:xfrm>
        </p:spPr>
        <p:txBody>
          <a:bodyPr anchor="b"/>
          <a:lstStyle/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8" name="Content Placeholder 2"/>
          <p:cNvSpPr>
            <a:spLocks noGrp="1"/>
          </p:cNvSpPr>
          <p:nvPr>
            <p:ph sz="half" idx="1"/>
          </p:nvPr>
        </p:nvSpPr>
        <p:spPr>
          <a:xfrm>
            <a:off x="323528" y="1268760"/>
            <a:ext cx="4246885" cy="496855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9" name="Content Placeholder 3"/>
          <p:cNvSpPr>
            <a:spLocks noGrp="1"/>
          </p:cNvSpPr>
          <p:nvPr>
            <p:ph sz="half" idx="2"/>
          </p:nvPr>
        </p:nvSpPr>
        <p:spPr>
          <a:xfrm>
            <a:off x="4716016" y="1268760"/>
            <a:ext cx="4254624" cy="496855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fld id="{569767FE-76CC-40B1-B0CC-8D925E57C16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 autoUpdateAnimBg="0"/>
      <p:bldP spid="9" grpId="0" build="p" autoUpdateAnimBg="0"/>
    </p:bld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preserve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6"/>
          <p:cNvSpPr/>
          <p:nvPr/>
        </p:nvSpPr>
        <p:spPr>
          <a:xfrm>
            <a:off x="395288" y="188913"/>
            <a:ext cx="8567737" cy="144462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pic>
        <p:nvPicPr>
          <p:cNvPr id="4" name="Picture 9" descr="RM_shap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243888" y="404813"/>
            <a:ext cx="688975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5" name="Straight Connector 12"/>
          <p:cNvCxnSpPr/>
          <p:nvPr/>
        </p:nvCxnSpPr>
        <p:spPr>
          <a:xfrm>
            <a:off x="323850" y="188913"/>
            <a:ext cx="0" cy="6480175"/>
          </a:xfrm>
          <a:prstGeom prst="line">
            <a:avLst/>
          </a:prstGeom>
          <a:ln>
            <a:prstDash val="sysDot"/>
          </a:ln>
          <a:effectLst/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fld id="{FAE016B8-3BDD-4929-8CB9-07EEF1E6F2EF}" type="datetime1">
              <a:rPr lang="en-US"/>
              <a:pPr>
                <a:defRPr/>
              </a:pPr>
              <a:t>10/29/2019</a:t>
            </a:fld>
            <a:endParaRPr lang="en-US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r>
              <a:rPr lang="en-US"/>
              <a:t>Copyright Ruth Miskin Literacy</a:t>
            </a:r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fld id="{0873B70B-9624-40BB-9EC3-DAE992B3F8B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hf sldNum="0" hdr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obj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/>
        </p:nvSpPr>
        <p:spPr>
          <a:xfrm>
            <a:off x="395288" y="188913"/>
            <a:ext cx="8567737" cy="144462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pic>
        <p:nvPicPr>
          <p:cNvPr id="5" name="Picture 9" descr="RM_shap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243888" y="404813"/>
            <a:ext cx="688975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6" name="Straight Connector 12"/>
          <p:cNvCxnSpPr/>
          <p:nvPr/>
        </p:nvCxnSpPr>
        <p:spPr>
          <a:xfrm>
            <a:off x="323850" y="188913"/>
            <a:ext cx="0" cy="6480175"/>
          </a:xfrm>
          <a:prstGeom prst="line">
            <a:avLst/>
          </a:prstGeom>
          <a:ln>
            <a:prstDash val="sysDot"/>
          </a:ln>
          <a:effectLst/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lnSpc>
                <a:spcPct val="90000"/>
              </a:lnSpc>
              <a:defRPr/>
            </a:lvl1pPr>
            <a:lvl2pPr>
              <a:lnSpc>
                <a:spcPct val="90000"/>
              </a:lnSpc>
              <a:defRPr/>
            </a:lvl2pPr>
            <a:lvl3pPr>
              <a:lnSpc>
                <a:spcPct val="90000"/>
              </a:lnSpc>
              <a:defRPr/>
            </a:lvl3pPr>
            <a:lvl4pPr>
              <a:lnSpc>
                <a:spcPct val="90000"/>
              </a:lnSpc>
              <a:defRPr/>
            </a:lvl4pPr>
            <a:lvl5pPr>
              <a:lnSpc>
                <a:spcPct val="90000"/>
              </a:lnSpc>
              <a:defRPr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fld id="{0CF64DAD-5EFE-47C5-980F-E9B1F722CA2D}" type="datetime1">
              <a:rPr lang="en-US"/>
              <a:pPr>
                <a:defRPr/>
              </a:pPr>
              <a:t>10/29/2019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r>
              <a:rPr lang="en-US"/>
              <a:t>Copyright Ruth Miskin Literacy</a:t>
            </a: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fld id="{52258AF8-EEDB-4612-AE72-95239D5A119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utoUpdateAnimBg="0"/>
    </p:bldLst>
  </p:timing>
  <p:hf sldNum="0" hdr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preserve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lnSpc>
                <a:spcPct val="90000"/>
              </a:lnSpc>
              <a:defRPr/>
            </a:lvl1pPr>
            <a:lvl2pPr>
              <a:lnSpc>
                <a:spcPct val="90000"/>
              </a:lnSpc>
              <a:defRPr/>
            </a:lvl2pPr>
            <a:lvl3pPr>
              <a:lnSpc>
                <a:spcPct val="90000"/>
              </a:lnSpc>
              <a:defRPr/>
            </a:lvl3pPr>
            <a:lvl4pPr>
              <a:lnSpc>
                <a:spcPct val="90000"/>
              </a:lnSpc>
              <a:defRPr/>
            </a:lvl4pPr>
            <a:lvl5pPr>
              <a:lnSpc>
                <a:spcPct val="90000"/>
              </a:lnSpc>
              <a:defRPr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utoUpdateAnimBg="0"/>
    </p:bldLst>
  </p:timing>
  <p:hf sldNum="0" hdr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/>
          <p:nvPr/>
        </p:nvSpPr>
        <p:spPr>
          <a:xfrm>
            <a:off x="395288" y="188913"/>
            <a:ext cx="8567737" cy="144462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pic>
        <p:nvPicPr>
          <p:cNvPr id="6" name="Picture 9" descr="RM_shap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243888" y="404813"/>
            <a:ext cx="688975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7" name="Straight Connector 12"/>
          <p:cNvCxnSpPr/>
          <p:nvPr/>
        </p:nvCxnSpPr>
        <p:spPr>
          <a:xfrm>
            <a:off x="323850" y="188913"/>
            <a:ext cx="0" cy="6480175"/>
          </a:xfrm>
          <a:prstGeom prst="line">
            <a:avLst/>
          </a:prstGeom>
          <a:ln>
            <a:prstDash val="sysDot"/>
          </a:ln>
          <a:effectLst/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sp>
        <p:nvSpPr>
          <p:cNvPr id="8" name="Rectangle 4"/>
          <p:cNvSpPr/>
          <p:nvPr/>
        </p:nvSpPr>
        <p:spPr>
          <a:xfrm>
            <a:off x="395288" y="1341438"/>
            <a:ext cx="8567737" cy="142875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cxnSp>
        <p:nvCxnSpPr>
          <p:cNvPr id="9" name="Straight Connector 5"/>
          <p:cNvCxnSpPr/>
          <p:nvPr/>
        </p:nvCxnSpPr>
        <p:spPr>
          <a:xfrm>
            <a:off x="4643438" y="1557338"/>
            <a:ext cx="0" cy="4679950"/>
          </a:xfrm>
          <a:prstGeom prst="line">
            <a:avLst/>
          </a:prstGeom>
          <a:ln>
            <a:prstDash val="sysDot"/>
          </a:ln>
          <a:effectLst/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23528" y="1556792"/>
            <a:ext cx="4246885" cy="468052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16016" y="1556792"/>
            <a:ext cx="4254624" cy="468052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10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fld id="{97F760A3-0FE6-4A8D-AA12-C6851BBAFF20}" type="datetime1">
              <a:rPr lang="en-US"/>
              <a:pPr>
                <a:defRPr/>
              </a:pPr>
              <a:t>10/29/2019</a:t>
            </a:fld>
            <a:endParaRPr lang="en-US"/>
          </a:p>
        </p:txBody>
      </p:sp>
      <p:sp>
        <p:nvSpPr>
          <p:cNvPr id="11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r>
              <a:rPr lang="en-US"/>
              <a:t>Copyright Ruth Miskin Literacy</a:t>
            </a:r>
          </a:p>
        </p:txBody>
      </p:sp>
      <p:sp>
        <p:nvSpPr>
          <p:cNvPr id="12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fld id="{0681179B-7074-4BD6-AD50-75660ABB763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utoUpdateAnimBg="0"/>
      <p:bldP spid="4" grpId="0" build="p" autoUpdateAnimBg="0"/>
    </p:bld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6"/>
          <p:cNvSpPr/>
          <p:nvPr/>
        </p:nvSpPr>
        <p:spPr>
          <a:xfrm>
            <a:off x="395288" y="188913"/>
            <a:ext cx="8567737" cy="144462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pic>
        <p:nvPicPr>
          <p:cNvPr id="4" name="Picture 9" descr="RM_shap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243888" y="404813"/>
            <a:ext cx="688975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5" name="Straight Connector 12"/>
          <p:cNvCxnSpPr/>
          <p:nvPr/>
        </p:nvCxnSpPr>
        <p:spPr>
          <a:xfrm>
            <a:off x="323850" y="188913"/>
            <a:ext cx="0" cy="6480175"/>
          </a:xfrm>
          <a:prstGeom prst="line">
            <a:avLst/>
          </a:prstGeom>
          <a:ln>
            <a:prstDash val="sysDot"/>
          </a:ln>
          <a:effectLst/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fld id="{5264FFEE-F1D5-4C21-A2B1-49F5E961FC3D}" type="datetime1">
              <a:rPr lang="en-US"/>
              <a:pPr>
                <a:defRPr/>
              </a:pPr>
              <a:t>10/29/2019</a:t>
            </a:fld>
            <a:endParaRPr lang="en-US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r>
              <a:rPr lang="en-US"/>
              <a:t>Copyright Ruth Miskin Literacy</a:t>
            </a:r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fld id="{16B82C07-BD34-4E2F-8CA3-9B08C869E94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/>
          <p:cNvSpPr/>
          <p:nvPr/>
        </p:nvSpPr>
        <p:spPr>
          <a:xfrm>
            <a:off x="395288" y="188913"/>
            <a:ext cx="8567737" cy="144462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pic>
        <p:nvPicPr>
          <p:cNvPr id="3" name="Picture 9" descr="RM_shap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243888" y="404813"/>
            <a:ext cx="688975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4" name="Straight Connector 12"/>
          <p:cNvCxnSpPr/>
          <p:nvPr/>
        </p:nvCxnSpPr>
        <p:spPr>
          <a:xfrm>
            <a:off x="323850" y="188913"/>
            <a:ext cx="0" cy="6480175"/>
          </a:xfrm>
          <a:prstGeom prst="line">
            <a:avLst/>
          </a:prstGeom>
          <a:ln>
            <a:prstDash val="sysDot"/>
          </a:ln>
          <a:effectLst/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fld id="{62100A83-DBC8-4B7A-AC0D-87FD1EF0D0A6}" type="datetime1">
              <a:rPr lang="en-US"/>
              <a:pPr>
                <a:defRPr/>
              </a:pPr>
              <a:t>10/29/2019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r>
              <a:rPr lang="en-US"/>
              <a:t>Copyright Ruth Miskin Literacy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fld id="{66E2B9A1-9680-47B5-AA42-4B05D4B18D8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/>
          <p:nvPr/>
        </p:nvSpPr>
        <p:spPr>
          <a:xfrm>
            <a:off x="395288" y="188913"/>
            <a:ext cx="8567737" cy="144462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pic>
        <p:nvPicPr>
          <p:cNvPr id="6" name="Picture 9" descr="RM_shap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243888" y="404813"/>
            <a:ext cx="688975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7" name="Straight Connector 12"/>
          <p:cNvCxnSpPr/>
          <p:nvPr/>
        </p:nvCxnSpPr>
        <p:spPr>
          <a:xfrm>
            <a:off x="323850" y="188913"/>
            <a:ext cx="0" cy="6480175"/>
          </a:xfrm>
          <a:prstGeom prst="line">
            <a:avLst/>
          </a:prstGeom>
          <a:ln>
            <a:prstDash val="sysDot"/>
          </a:ln>
          <a:effectLst/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95537" y="1412876"/>
            <a:ext cx="8568952" cy="4824437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GB" noProof="0"/>
              <a:t>Drag picture to placeholder or click icon to add</a:t>
            </a:r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323528" y="332656"/>
            <a:ext cx="7560840" cy="648072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9" name="Text Placeholder 3"/>
          <p:cNvSpPr>
            <a:spLocks noGrp="1"/>
          </p:cNvSpPr>
          <p:nvPr>
            <p:ph type="body" sz="half" idx="2"/>
          </p:nvPr>
        </p:nvSpPr>
        <p:spPr>
          <a:xfrm>
            <a:off x="323528" y="1052736"/>
            <a:ext cx="7560840" cy="28803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0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fld id="{F459C6D6-FB0E-4210-BEB6-FD6C2C4E6F75}" type="datetime1">
              <a:rPr lang="en-US"/>
              <a:pPr>
                <a:defRPr/>
              </a:pPr>
              <a:t>10/29/2019</a:t>
            </a:fld>
            <a:endParaRPr lang="en-US"/>
          </a:p>
        </p:txBody>
      </p:sp>
      <p:sp>
        <p:nvSpPr>
          <p:cNvPr id="11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r>
              <a:rPr lang="en-US"/>
              <a:t>Copyright Ruth Miskin Literacy</a:t>
            </a:r>
          </a:p>
        </p:txBody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fld id="{C144BAF6-B985-43AC-A225-BFDB16E0429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utoUpdateAnimBg="0"/>
      <p:bldP spid="9" grpId="0" build="p" autoUpdateAnimBg="0"/>
    </p:bld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preserve="1">
  <p:cSld name="2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/>
          <p:nvPr/>
        </p:nvSpPr>
        <p:spPr>
          <a:xfrm>
            <a:off x="395288" y="188913"/>
            <a:ext cx="8567737" cy="144462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pic>
        <p:nvPicPr>
          <p:cNvPr id="6" name="Picture 9" descr="RM_shap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243888" y="404813"/>
            <a:ext cx="688975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7" name="Straight Connector 12"/>
          <p:cNvCxnSpPr/>
          <p:nvPr/>
        </p:nvCxnSpPr>
        <p:spPr>
          <a:xfrm>
            <a:off x="323850" y="188913"/>
            <a:ext cx="0" cy="6480175"/>
          </a:xfrm>
          <a:prstGeom prst="line">
            <a:avLst/>
          </a:prstGeom>
          <a:ln>
            <a:prstDash val="sysDot"/>
          </a:ln>
          <a:effectLst/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28" y="332656"/>
            <a:ext cx="7560840" cy="648072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23528" y="1052736"/>
            <a:ext cx="7560840" cy="28803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9" name="Media Placeholder 8"/>
          <p:cNvSpPr>
            <a:spLocks noGrp="1"/>
          </p:cNvSpPr>
          <p:nvPr>
            <p:ph type="media" sz="quarter" idx="13"/>
          </p:nvPr>
        </p:nvSpPr>
        <p:spPr>
          <a:xfrm>
            <a:off x="395537" y="1412877"/>
            <a:ext cx="8568952" cy="4824437"/>
          </a:xfrm>
        </p:spPr>
        <p:txBody>
          <a:bodyPr rtlCol="0">
            <a:normAutofit/>
          </a:bodyPr>
          <a:lstStyle/>
          <a:p>
            <a:pPr lvl="0"/>
            <a:r>
              <a:rPr lang="en-GB" noProof="0"/>
              <a:t>Click icon to add media</a:t>
            </a:r>
            <a:endParaRPr lang="en-US" noProof="0"/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fld id="{D9F4C889-AB6E-4B0D-8A6E-58A5CF204CB4}" type="datetime1">
              <a:rPr lang="en-US"/>
              <a:pPr>
                <a:defRPr/>
              </a:pPr>
              <a:t>10/29/2019</a:t>
            </a:fld>
            <a:endParaRPr lang="en-US"/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r>
              <a:rPr lang="en-US"/>
              <a:t>Copyright Ruth Miskin Literacy</a:t>
            </a:r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fld id="{FE1F38EB-76EF-4CC4-835D-2DB50C834C6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 autoUpdateAnimBg="0"/>
      <p:bldP spid="9" grpId="0" build="p" autoUpdateAnimBg="0"/>
    </p:bldLst>
  </p:timing>
  <p:hf sldNum="0" hdr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preserve="1">
  <p:cSld name="3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/>
          <p:nvPr/>
        </p:nvSpPr>
        <p:spPr>
          <a:xfrm>
            <a:off x="395288" y="188913"/>
            <a:ext cx="8567737" cy="144462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pic>
        <p:nvPicPr>
          <p:cNvPr id="6" name="Picture 9" descr="RM_shap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243888" y="404813"/>
            <a:ext cx="688975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7" name="Straight Connector 12"/>
          <p:cNvCxnSpPr/>
          <p:nvPr/>
        </p:nvCxnSpPr>
        <p:spPr>
          <a:xfrm>
            <a:off x="323850" y="188913"/>
            <a:ext cx="0" cy="6480175"/>
          </a:xfrm>
          <a:prstGeom prst="line">
            <a:avLst/>
          </a:prstGeom>
          <a:ln>
            <a:prstDash val="sysDot"/>
          </a:ln>
          <a:effectLst/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28" y="332656"/>
            <a:ext cx="7560840" cy="648072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23528" y="1052736"/>
            <a:ext cx="7560840" cy="28803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fld id="{E9D384DF-62B9-4C13-B2D5-9D5F6F958234}" type="datetime1">
              <a:rPr lang="en-US"/>
              <a:pPr>
                <a:defRPr/>
              </a:pPr>
              <a:t>10/29/2019</a:t>
            </a:fld>
            <a:endParaRPr lang="en-US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r>
              <a:rPr lang="en-US"/>
              <a:t>Copyright Ruth Miskin Literacy</a:t>
            </a:r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fld id="{2CE03D0C-7D57-498A-BC0C-A5C9DD0481D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 autoUpdateAnimBg="0"/>
    </p:bldLst>
  </p:timing>
  <p:hf sldNum="0" hdr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preserve="1">
  <p:cSld name="1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/>
        </p:nvSpPr>
        <p:spPr>
          <a:xfrm>
            <a:off x="395288" y="188913"/>
            <a:ext cx="8567737" cy="144462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pic>
        <p:nvPicPr>
          <p:cNvPr id="5" name="Picture 9" descr="RM_shap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243888" y="404813"/>
            <a:ext cx="688975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6" name="Straight Connector 12"/>
          <p:cNvCxnSpPr/>
          <p:nvPr/>
        </p:nvCxnSpPr>
        <p:spPr>
          <a:xfrm>
            <a:off x="323850" y="188913"/>
            <a:ext cx="0" cy="6480175"/>
          </a:xfrm>
          <a:prstGeom prst="line">
            <a:avLst/>
          </a:prstGeom>
          <a:ln>
            <a:prstDash val="sysDot"/>
          </a:ln>
          <a:effectLst/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95537" y="404664"/>
            <a:ext cx="8568952" cy="5832648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GB" noProof="0"/>
              <a:t>Drag picture to placeholder or click icon to add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fld id="{E0A36419-B9A8-4643-9580-8660D2359018}" type="datetime1">
              <a:rPr lang="en-US"/>
              <a:pPr>
                <a:defRPr/>
              </a:pPr>
              <a:t>10/29/2019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r>
              <a:rPr lang="en-US"/>
              <a:t>Copyright Ruth Miskin Literacy</a:t>
            </a: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fld id="{7C1FE642-A3E3-49FE-AF07-FD4037C609A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utoUpdateAnimBg="0"/>
    </p:bldLst>
  </p:timing>
  <p:hf sldNum="0" hdr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xAndTwoObj" preserve="1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6"/>
          <p:cNvSpPr/>
          <p:nvPr/>
        </p:nvSpPr>
        <p:spPr>
          <a:xfrm>
            <a:off x="395288" y="188913"/>
            <a:ext cx="8567737" cy="144462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pic>
        <p:nvPicPr>
          <p:cNvPr id="7" name="Picture 9" descr="RM_shap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243888" y="404813"/>
            <a:ext cx="688975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8" name="Straight Connector 12"/>
          <p:cNvCxnSpPr/>
          <p:nvPr/>
        </p:nvCxnSpPr>
        <p:spPr>
          <a:xfrm>
            <a:off x="323850" y="188913"/>
            <a:ext cx="0" cy="6480175"/>
          </a:xfrm>
          <a:prstGeom prst="line">
            <a:avLst/>
          </a:prstGeom>
          <a:ln>
            <a:prstDash val="sysDot"/>
          </a:ln>
          <a:effectLst/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7818"/>
            <a:ext cx="8229600" cy="113982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2" y="1600205"/>
            <a:ext cx="4044462" cy="4530725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2338" y="1600205"/>
            <a:ext cx="4044462" cy="218916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42338" y="3941763"/>
            <a:ext cx="4044462" cy="2189162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9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fld id="{B2E4F8F0-40AE-4389-A796-AFCEC8539DB9}" type="datetime1">
              <a:rPr lang="en-US"/>
              <a:pPr>
                <a:defRPr/>
              </a:pPr>
              <a:t>10/29/2019</a:t>
            </a:fld>
            <a:endParaRPr lang="en-US"/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r>
              <a:rPr lang="en-US"/>
              <a:t>Copyright Ruth Miskin Literacy</a:t>
            </a:r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fld id="{EE3551B4-E6B9-44A2-8C31-D2BDA6D84E3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utoUpdateAnimBg="0"/>
      <p:bldP spid="4" grpId="0" build="p" autoUpdateAnimBg="0"/>
      <p:bldP spid="5" grpId="0" build="p" autoUpdateAnimBg="0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/>
        </p:nvSpPr>
        <p:spPr>
          <a:xfrm>
            <a:off x="395288" y="188913"/>
            <a:ext cx="8567737" cy="144462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pic>
        <p:nvPicPr>
          <p:cNvPr id="5" name="Picture 9" descr="RM_shap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243888" y="404813"/>
            <a:ext cx="688975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6" name="Straight Connector 12"/>
          <p:cNvCxnSpPr/>
          <p:nvPr/>
        </p:nvCxnSpPr>
        <p:spPr>
          <a:xfrm>
            <a:off x="323850" y="188913"/>
            <a:ext cx="0" cy="6480175"/>
          </a:xfrm>
          <a:prstGeom prst="line">
            <a:avLst/>
          </a:prstGeom>
          <a:ln>
            <a:prstDash val="sysDot"/>
          </a:ln>
          <a:effectLst/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sp>
        <p:nvSpPr>
          <p:cNvPr id="7" name="Rectangle 6"/>
          <p:cNvSpPr/>
          <p:nvPr/>
        </p:nvSpPr>
        <p:spPr>
          <a:xfrm>
            <a:off x="180975" y="6137275"/>
            <a:ext cx="8782050" cy="144463"/>
          </a:xfrm>
          <a:prstGeom prst="rect">
            <a:avLst/>
          </a:prstGeom>
          <a:solidFill>
            <a:schemeClr val="accent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80975" y="2465388"/>
            <a:ext cx="8782050" cy="136525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pic>
        <p:nvPicPr>
          <p:cNvPr id="9" name="Picture 15" descr="powerpoint-cover-template-US.jpg"/>
          <p:cNvPicPr>
            <a:picLocks noChangeAspect="1"/>
          </p:cNvPicPr>
          <p:nvPr userDrawn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1520" y="5705872"/>
            <a:ext cx="6400800" cy="744488"/>
          </a:xfrm>
        </p:spPr>
        <p:txBody>
          <a:bodyPr>
            <a:normAutofit/>
          </a:bodyPr>
          <a:lstStyle>
            <a:lvl1pPr marL="0" indent="0" algn="l">
              <a:buNone/>
              <a:defRPr sz="2000"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GB" dirty="0"/>
          </a:p>
        </p:txBody>
      </p:sp>
      <p:sp>
        <p:nvSpPr>
          <p:cNvPr id="12" name="Title 1"/>
          <p:cNvSpPr>
            <a:spLocks noGrp="1"/>
          </p:cNvSpPr>
          <p:nvPr>
            <p:ph type="ctrTitle" idx="4294967295"/>
          </p:nvPr>
        </p:nvSpPr>
        <p:spPr>
          <a:xfrm>
            <a:off x="4392849" y="4509925"/>
            <a:ext cx="4637543" cy="666534"/>
          </a:xfrm>
          <a:solidFill>
            <a:srgbClr val="26805F"/>
          </a:solidFill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10" name="Date Placeholder 3"/>
          <p:cNvSpPr>
            <a:spLocks noGrp="1"/>
          </p:cNvSpPr>
          <p:nvPr>
            <p:ph type="dt" sz="half" idx="10"/>
          </p:nvPr>
        </p:nvSpPr>
        <p:spPr>
          <a:xfrm>
            <a:off x="252413" y="6356350"/>
            <a:ext cx="2195512" cy="365125"/>
          </a:xfr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srgbClr val="787878"/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34719EEE-0D3E-4A73-BC18-9F40DF8A58FD}" type="datetime1">
              <a:rPr lang="en-US"/>
              <a:pPr>
                <a:defRPr/>
              </a:pPr>
              <a:t>10/29/2019</a:t>
            </a:fld>
            <a:endParaRPr lang="en-US"/>
          </a:p>
        </p:txBody>
      </p:sp>
      <p:sp>
        <p:nvSpPr>
          <p:cNvPr id="11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srgbClr val="787878"/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r>
              <a:rPr lang="en-US"/>
              <a:t>Copyright Ruth Miskin Literacy</a:t>
            </a:r>
          </a:p>
        </p:txBody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fld id="{B4ABA0D8-CA2B-4D18-9040-032C7516843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utoUpdateAnimBg="0"/>
    </p:bldLst>
  </p:timing>
  <p:hf sldNum="0" hdr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userDrawn="1">
  <p:cSld name="5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0" descr="PPT_RM_page.jpg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-15875" y="0"/>
            <a:ext cx="91805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1196752"/>
            <a:ext cx="8639175" cy="5040560"/>
          </a:xfrm>
        </p:spPr>
        <p:txBody>
          <a:bodyPr/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fld id="{2C096E66-1D44-4A65-9B5F-0A3F175DF06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utoUpdateAnimBg="0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323850" y="333375"/>
            <a:ext cx="7478713" cy="1008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323850" y="1495425"/>
            <a:ext cx="8639175" cy="4741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95288" y="6356350"/>
            <a:ext cx="21955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000">
                <a:solidFill>
                  <a:srgbClr val="2D2D2D">
                    <a:tint val="75000"/>
                  </a:srgbClr>
                </a:solidFill>
                <a:latin typeface="Garamond" pitchFamily="18" charset="0"/>
                <a:ea typeface="MS PGothic" pitchFamily="34" charset="-128"/>
                <a:cs typeface="+mn-cs"/>
              </a:defRPr>
            </a:lvl1pPr>
          </a:lstStyle>
          <a:p>
            <a:pPr>
              <a:defRPr/>
            </a:pPr>
            <a:fld id="{D943607B-98B4-444B-9CDF-63BC09EAF1D7}" type="datetime1">
              <a:rPr lang="en-US"/>
              <a:pPr>
                <a:defRPr/>
              </a:pPr>
              <a:t>10/29/2019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000">
                <a:solidFill>
                  <a:srgbClr val="2D2D2D">
                    <a:tint val="75000"/>
                  </a:srgbClr>
                </a:solidFill>
                <a:latin typeface="Garamond" pitchFamily="18" charset="0"/>
                <a:ea typeface="MS PGothic" pitchFamily="34" charset="-128"/>
                <a:cs typeface="+mn-cs"/>
              </a:defRPr>
            </a:lvl1pPr>
          </a:lstStyle>
          <a:p>
            <a:pPr>
              <a:defRPr/>
            </a:pPr>
            <a:r>
              <a:rPr lang="en-US"/>
              <a:t>Copyright Ruth Miskin Literacy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4098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>
                <a:solidFill>
                  <a:srgbClr val="2D2D2D">
                    <a:tint val="75000"/>
                  </a:srgbClr>
                </a:solidFill>
                <a:latin typeface="Garamond" pitchFamily="18" charset="0"/>
                <a:ea typeface="MS PGothic" pitchFamily="34" charset="-128"/>
                <a:cs typeface="+mn-cs"/>
              </a:defRPr>
            </a:lvl1pPr>
          </a:lstStyle>
          <a:p>
            <a:pPr>
              <a:defRPr/>
            </a:pPr>
            <a:fld id="{CF6B9F5B-BF74-41E1-8B27-D7CDC540CE0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395288" y="188913"/>
            <a:ext cx="8567737" cy="144462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pic>
        <p:nvPicPr>
          <p:cNvPr id="1032" name="Picture 9" descr="RM_shape.jpg"/>
          <p:cNvPicPr>
            <a:picLocks noChangeAspect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>
            <a:off x="8243888" y="404813"/>
            <a:ext cx="688975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3" name="Straight Connector 12"/>
          <p:cNvCxnSpPr/>
          <p:nvPr/>
        </p:nvCxnSpPr>
        <p:spPr>
          <a:xfrm>
            <a:off x="323850" y="188913"/>
            <a:ext cx="0" cy="6480175"/>
          </a:xfrm>
          <a:prstGeom prst="line">
            <a:avLst/>
          </a:prstGeom>
          <a:ln>
            <a:prstDash val="sysDot"/>
          </a:ln>
          <a:effectLst/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pic>
        <p:nvPicPr>
          <p:cNvPr id="1034" name="Picture 9" descr="PPT_RM_page.jpg"/>
          <p:cNvPicPr>
            <a:picLocks noChangeAspect="1"/>
          </p:cNvPicPr>
          <p:nvPr userDrawn="1"/>
        </p:nvPicPr>
        <p:blipFill>
          <a:blip r:embed="rId19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92" r:id="rId1"/>
    <p:sldLayoutId id="2147483693" r:id="rId2"/>
    <p:sldLayoutId id="2147483694" r:id="rId3"/>
    <p:sldLayoutId id="2147483695" r:id="rId4"/>
    <p:sldLayoutId id="2147483696" r:id="rId5"/>
    <p:sldLayoutId id="2147483697" r:id="rId6"/>
    <p:sldLayoutId id="2147483698" r:id="rId7"/>
    <p:sldLayoutId id="2147483699" r:id="rId8"/>
    <p:sldLayoutId id="2147483700" r:id="rId9"/>
    <p:sldLayoutId id="2147483701" r:id="rId10"/>
    <p:sldLayoutId id="2147483702" r:id="rId11"/>
    <p:sldLayoutId id="2147483703" r:id="rId12"/>
    <p:sldLayoutId id="2147483704" r:id="rId13"/>
    <p:sldLayoutId id="2147483705" r:id="rId14"/>
    <p:sldLayoutId id="2147483706" r:id="rId15"/>
    <p:sldLayoutId id="2147483707" r:id="rId16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>
        <p:tmplLst>
          <p:tmpl lvl="1">
            <p:tnLst>
              <p:par>
                <p:cTn presetID="1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  <p:tmpl lvl="2">
            <p:tnLst>
              <p:par>
                <p:cTn presetID="1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  <p:tmpl lvl="3">
            <p:tnLst>
              <p:par>
                <p:cTn presetID="1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  <p:tmpl lvl="4">
            <p:tnLst>
              <p:par>
                <p:cTn presetID="1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  <p:tmpl lvl="5">
            <p:tnLst>
              <p:par>
                <p:cTn presetID="1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</p:tmplLst>
      </p:bldP>
    </p:bldLst>
  </p:timing>
  <p:hf sldNum="0" hdr="0"/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3000" b="1" kern="1200">
          <a:solidFill>
            <a:srgbClr val="787878"/>
          </a:solidFill>
          <a:latin typeface="+mn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rgbClr val="787878"/>
          </a:solidFill>
          <a:latin typeface="Arial" pitchFamily="34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rgbClr val="787878"/>
          </a:solidFill>
          <a:latin typeface="Arial" pitchFamily="34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rgbClr val="787878"/>
          </a:solidFill>
          <a:latin typeface="Arial" pitchFamily="34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rgbClr val="787878"/>
          </a:solidFill>
          <a:latin typeface="Arial" pitchFamily="34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rgbClr val="787878"/>
          </a:solidFill>
          <a:latin typeface="Arial" pitchFamily="34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rgbClr val="787878"/>
          </a:solidFill>
          <a:latin typeface="Arial" pitchFamily="34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rgbClr val="787878"/>
          </a:solidFill>
          <a:latin typeface="Arial" pitchFamily="34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rgbClr val="787878"/>
          </a:solidFill>
          <a:latin typeface="Arial" pitchFamily="34" charset="0"/>
        </a:defRPr>
      </a:lvl9pPr>
    </p:titleStyle>
    <p:bodyStyle>
      <a:lvl1pPr algn="l" rtl="0" fontAlgn="base">
        <a:lnSpc>
          <a:spcPct val="90000"/>
        </a:lnSpc>
        <a:spcBef>
          <a:spcPct val="20000"/>
        </a:spcBef>
        <a:spcAft>
          <a:spcPct val="0"/>
        </a:spcAft>
        <a:buFont typeface="Arial" charset="0"/>
        <a:defRPr sz="3200" kern="1200">
          <a:solidFill>
            <a:schemeClr val="tx2"/>
          </a:solidFill>
          <a:latin typeface="+mn-lt"/>
          <a:ea typeface="+mn-ea"/>
          <a:cs typeface="+mn-cs"/>
        </a:defRPr>
      </a:lvl1pPr>
      <a:lvl2pPr algn="l" rtl="0" fontAlgn="base">
        <a:lnSpc>
          <a:spcPct val="90000"/>
        </a:lnSpc>
        <a:spcBef>
          <a:spcPct val="20000"/>
        </a:spcBef>
        <a:spcAft>
          <a:spcPct val="0"/>
        </a:spcAft>
        <a:buFont typeface="Arial" charset="0"/>
        <a:defRPr sz="2800" kern="1200">
          <a:solidFill>
            <a:schemeClr val="tx2"/>
          </a:solidFill>
          <a:latin typeface="+mn-lt"/>
          <a:ea typeface="+mn-ea"/>
          <a:cs typeface="+mn-cs"/>
        </a:defRPr>
      </a:lvl2pPr>
      <a:lvl3pPr algn="l" rtl="0" fontAlgn="base">
        <a:lnSpc>
          <a:spcPct val="90000"/>
        </a:lnSpc>
        <a:spcBef>
          <a:spcPct val="20000"/>
        </a:spcBef>
        <a:spcAft>
          <a:spcPct val="0"/>
        </a:spcAft>
        <a:buFont typeface="Arial" charset="0"/>
        <a:defRPr sz="2400" kern="1200">
          <a:solidFill>
            <a:schemeClr val="tx2"/>
          </a:solidFill>
          <a:latin typeface="+mn-lt"/>
          <a:ea typeface="+mn-ea"/>
          <a:cs typeface="+mn-cs"/>
        </a:defRPr>
      </a:lvl3pPr>
      <a:lvl4pPr algn="l" rtl="0" fontAlgn="base">
        <a:lnSpc>
          <a:spcPct val="90000"/>
        </a:lnSpc>
        <a:spcBef>
          <a:spcPct val="20000"/>
        </a:spcBef>
        <a:spcAft>
          <a:spcPct val="0"/>
        </a:spcAft>
        <a:buFont typeface="Arial" charset="0"/>
        <a:defRPr sz="2000" kern="1200">
          <a:solidFill>
            <a:schemeClr val="tx2"/>
          </a:solidFill>
          <a:latin typeface="+mn-lt"/>
          <a:ea typeface="+mn-ea"/>
          <a:cs typeface="+mn-cs"/>
        </a:defRPr>
      </a:lvl4pPr>
      <a:lvl5pPr algn="l" rtl="0" fontAlgn="base">
        <a:lnSpc>
          <a:spcPct val="90000"/>
        </a:lnSpc>
        <a:spcBef>
          <a:spcPct val="20000"/>
        </a:spcBef>
        <a:spcAft>
          <a:spcPct val="0"/>
        </a:spcAft>
        <a:buFont typeface="Arial" charset="0"/>
        <a:defRPr sz="20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6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13" Type="http://schemas.openxmlformats.org/officeDocument/2006/relationships/image" Target="../media/image16.png"/><Relationship Id="rId3" Type="http://schemas.openxmlformats.org/officeDocument/2006/relationships/image" Target="../media/image6.jpeg"/><Relationship Id="rId7" Type="http://schemas.openxmlformats.org/officeDocument/2006/relationships/image" Target="../media/image10.jpeg"/><Relationship Id="rId12" Type="http://schemas.openxmlformats.org/officeDocument/2006/relationships/image" Target="../media/image1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eg"/><Relationship Id="rId11" Type="http://schemas.openxmlformats.org/officeDocument/2006/relationships/image" Target="../media/image14.jpeg"/><Relationship Id="rId5" Type="http://schemas.openxmlformats.org/officeDocument/2006/relationships/image" Target="../media/image8.jpeg"/><Relationship Id="rId10" Type="http://schemas.openxmlformats.org/officeDocument/2006/relationships/image" Target="../media/image13.png"/><Relationship Id="rId4" Type="http://schemas.openxmlformats.org/officeDocument/2006/relationships/image" Target="../media/image7.jpeg"/><Relationship Id="rId9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2.xml"/><Relationship Id="rId1" Type="http://schemas.openxmlformats.org/officeDocument/2006/relationships/video" Target="file:///\\localhost\syncteam\draft-training\phonics\day_1\October%20updates\PH_day1_presentation\ph.set_1_sounds.mpg" TargetMode="External"/><Relationship Id="rId4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3" Type="http://schemas.openxmlformats.org/officeDocument/2006/relationships/image" Target="../media/image9.jpe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Relationship Id="rId9" Type="http://schemas.openxmlformats.org/officeDocument/2006/relationships/image" Target="../media/image15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ruthmiskin.com/en/parents/" TargetMode="Externa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oxfordowl.co.uk/Reading/" TargetMode="External"/><Relationship Id="rId4" Type="http://schemas.openxmlformats.org/officeDocument/2006/relationships/hyperlink" Target="https://www.facebook.com/miskin.education" TargetMode="Externa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Title 2"/>
          <p:cNvSpPr>
            <a:spLocks noGrp="1"/>
          </p:cNvSpPr>
          <p:nvPr>
            <p:ph type="ctrTitle"/>
          </p:nvPr>
        </p:nvSpPr>
        <p:spPr>
          <a:xfrm>
            <a:off x="4067175" y="4221163"/>
            <a:ext cx="5076825" cy="1182687"/>
          </a:xfrm>
        </p:spPr>
        <p:txBody>
          <a:bodyPr/>
          <a:lstStyle/>
          <a:p>
            <a:r>
              <a:rPr lang="en-US" i="1"/>
              <a:t>Read Write Inc. </a:t>
            </a:r>
            <a:r>
              <a:rPr lang="en-US"/>
              <a:t>Phonics </a:t>
            </a:r>
            <a:br>
              <a:rPr lang="en-US"/>
            </a:br>
            <a:r>
              <a:rPr lang="en-US"/>
              <a:t>Parents’ Meeting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Callout 3"/>
          <p:cNvSpPr/>
          <p:nvPr/>
        </p:nvSpPr>
        <p:spPr>
          <a:xfrm>
            <a:off x="1497013" y="1320800"/>
            <a:ext cx="6119812" cy="3671888"/>
          </a:xfrm>
          <a:prstGeom prst="wedgeEllipseCallou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solidFill>
                  <a:schemeClr val="tx2"/>
                </a:solidFill>
              </a:rPr>
              <a:t>Who is Read Write Inc. Phonics for? 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2"/>
          <p:cNvSpPr>
            <a:spLocks noGrp="1" noChangeArrowheads="1"/>
          </p:cNvSpPr>
          <p:nvPr>
            <p:ph type="title"/>
          </p:nvPr>
        </p:nvSpPr>
        <p:spPr>
          <a:xfrm>
            <a:off x="323850" y="260350"/>
            <a:ext cx="7478713" cy="865188"/>
          </a:xfrm>
        </p:spPr>
        <p:txBody>
          <a:bodyPr/>
          <a:lstStyle/>
          <a:p>
            <a:r>
              <a:rPr lang="en-GB"/>
              <a:t>Read Write Inc. Phonics</a:t>
            </a:r>
            <a:endParaRPr lang="en-US"/>
          </a:p>
        </p:txBody>
      </p:sp>
      <p:sp>
        <p:nvSpPr>
          <p:cNvPr id="717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3850" y="1196975"/>
            <a:ext cx="8639175" cy="5040313"/>
          </a:xfrm>
        </p:spPr>
        <p:txBody>
          <a:bodyPr/>
          <a:lstStyle/>
          <a:p>
            <a:pPr marL="457200" indent="-457200">
              <a:buFont typeface="Arial"/>
              <a:buChar char="•"/>
              <a:defRPr/>
            </a:pPr>
            <a:r>
              <a:rPr lang="en-US" dirty="0">
                <a:latin typeface="Arial Unicode MS" charset="0"/>
              </a:rPr>
              <a:t>Nursery – Y1 (KS1)</a:t>
            </a:r>
          </a:p>
          <a:p>
            <a:pPr>
              <a:defRPr/>
            </a:pPr>
            <a:endParaRPr lang="en-US" dirty="0">
              <a:latin typeface="Arial Unicode MS" charset="0"/>
            </a:endParaRPr>
          </a:p>
          <a:p>
            <a:pPr marL="457200" indent="-457200">
              <a:buFont typeface="Arial"/>
              <a:buChar char="•"/>
              <a:defRPr/>
            </a:pPr>
            <a:r>
              <a:rPr lang="en-US" dirty="0">
                <a:latin typeface="Arial Unicode MS" charset="0"/>
              </a:rPr>
              <a:t>Older children who need to</a:t>
            </a:r>
            <a:r>
              <a:rPr lang="ja-JP" altLang="en-US" dirty="0">
                <a:latin typeface="Arial Unicode MS" charset="0"/>
              </a:rPr>
              <a:t>‘</a:t>
            </a:r>
            <a:r>
              <a:rPr lang="en-US" dirty="0">
                <a:latin typeface="Arial Unicode MS" charset="0"/>
              </a:rPr>
              <a:t>catch-up</a:t>
            </a:r>
            <a:r>
              <a:rPr lang="ja-JP" altLang="en-US" dirty="0">
                <a:latin typeface="Arial Unicode MS" charset="0"/>
              </a:rPr>
              <a:t>’</a:t>
            </a:r>
            <a:endParaRPr lang="en-US" dirty="0">
              <a:latin typeface="Arial Unicode MS" charset="0"/>
            </a:endParaRPr>
          </a:p>
          <a:p>
            <a:pPr marL="457200" indent="-457200">
              <a:buFont typeface="Arial"/>
              <a:buChar char="•"/>
              <a:defRPr/>
            </a:pPr>
            <a:endParaRPr lang="en-US" dirty="0">
              <a:latin typeface="Arial Unicode MS" charset="0"/>
            </a:endParaRPr>
          </a:p>
          <a:p>
            <a:pPr marL="457200" indent="-457200">
              <a:buFont typeface="Arial"/>
              <a:buChar char="•"/>
              <a:defRPr/>
            </a:pPr>
            <a:r>
              <a:rPr lang="en-US" dirty="0">
                <a:latin typeface="Arial Unicode MS" charset="0"/>
              </a:rPr>
              <a:t>Children new to English</a:t>
            </a:r>
          </a:p>
          <a:p>
            <a:pPr>
              <a:buFont typeface="Wingdings" charset="0"/>
              <a:buNone/>
              <a:defRPr/>
            </a:pPr>
            <a:endParaRPr lang="en-US" dirty="0">
              <a:latin typeface="Arial Unicode MS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2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Callout 3"/>
          <p:cNvSpPr/>
          <p:nvPr/>
        </p:nvSpPr>
        <p:spPr>
          <a:xfrm>
            <a:off x="1403350" y="1196975"/>
            <a:ext cx="6121400" cy="3671888"/>
          </a:xfrm>
          <a:prstGeom prst="wedgeEllipseCallou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solidFill>
                  <a:schemeClr val="tx2"/>
                </a:solidFill>
              </a:rPr>
              <a:t>What is Read Write Inc. Phonics? 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Title 1"/>
          <p:cNvSpPr>
            <a:spLocks noGrp="1"/>
          </p:cNvSpPr>
          <p:nvPr>
            <p:ph type="title"/>
          </p:nvPr>
        </p:nvSpPr>
        <p:spPr>
          <a:xfrm>
            <a:off x="323850" y="260350"/>
            <a:ext cx="7478713" cy="865188"/>
          </a:xfrm>
        </p:spPr>
        <p:txBody>
          <a:bodyPr/>
          <a:lstStyle/>
          <a:p>
            <a:r>
              <a:rPr lang="en-US"/>
              <a:t>Systematic approach</a:t>
            </a:r>
          </a:p>
        </p:txBody>
      </p:sp>
      <p:sp>
        <p:nvSpPr>
          <p:cNvPr id="29698" name="Content Placeholder 2"/>
          <p:cNvSpPr>
            <a:spLocks noGrp="1"/>
          </p:cNvSpPr>
          <p:nvPr>
            <p:ph idx="1"/>
          </p:nvPr>
        </p:nvSpPr>
        <p:spPr>
          <a:xfrm>
            <a:off x="323850" y="1219200"/>
            <a:ext cx="8639175" cy="5040313"/>
          </a:xfrm>
        </p:spPr>
        <p:txBody>
          <a:bodyPr/>
          <a:lstStyle/>
          <a:p>
            <a:endParaRPr lang="en-US"/>
          </a:p>
          <a:p>
            <a:endParaRPr lang="en-US"/>
          </a:p>
        </p:txBody>
      </p:sp>
      <p:grpSp>
        <p:nvGrpSpPr>
          <p:cNvPr id="29" name="Group 28"/>
          <p:cNvGrpSpPr>
            <a:grpSpLocks/>
          </p:cNvGrpSpPr>
          <p:nvPr/>
        </p:nvGrpSpPr>
        <p:grpSpPr bwMode="auto">
          <a:xfrm>
            <a:off x="1155700" y="1698625"/>
            <a:ext cx="2098675" cy="2509838"/>
            <a:chOff x="743248" y="2088654"/>
            <a:chExt cx="2266950" cy="2710882"/>
          </a:xfrm>
        </p:grpSpPr>
        <p:sp>
          <p:nvSpPr>
            <p:cNvPr id="17" name="Rectangle 16"/>
            <p:cNvSpPr/>
            <p:nvPr/>
          </p:nvSpPr>
          <p:spPr>
            <a:xfrm rot="1578922">
              <a:off x="895865" y="3676432"/>
              <a:ext cx="725355" cy="1123104"/>
            </a:xfrm>
            <a:prstGeom prst="rect">
              <a:avLst/>
            </a:prstGeom>
            <a:solidFill>
              <a:schemeClr val="bg1"/>
            </a:solidFill>
            <a:ln w="31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4800" dirty="0">
                  <a:solidFill>
                    <a:schemeClr val="tx1"/>
                  </a:solidFill>
                </a:rPr>
                <a:t>n </a:t>
              </a:r>
            </a:p>
          </p:txBody>
        </p:sp>
        <p:sp>
          <p:nvSpPr>
            <p:cNvPr id="18" name="Rectangle 17"/>
            <p:cNvSpPr/>
            <p:nvPr/>
          </p:nvSpPr>
          <p:spPr>
            <a:xfrm rot="21327025">
              <a:off x="1424019" y="3264912"/>
              <a:ext cx="727070" cy="1123104"/>
            </a:xfrm>
            <a:prstGeom prst="rect">
              <a:avLst/>
            </a:prstGeom>
            <a:solidFill>
              <a:schemeClr val="bg1"/>
            </a:solidFill>
            <a:ln w="31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4800" dirty="0">
                  <a:solidFill>
                    <a:schemeClr val="tx1"/>
                  </a:solidFill>
                </a:rPr>
                <a:t>i</a:t>
              </a:r>
            </a:p>
          </p:txBody>
        </p:sp>
        <p:sp>
          <p:nvSpPr>
            <p:cNvPr id="19" name="Rectangle 18"/>
            <p:cNvSpPr/>
            <p:nvPr/>
          </p:nvSpPr>
          <p:spPr>
            <a:xfrm>
              <a:off x="1969322" y="2620199"/>
              <a:ext cx="725355" cy="1124819"/>
            </a:xfrm>
            <a:prstGeom prst="rect">
              <a:avLst/>
            </a:prstGeom>
            <a:solidFill>
              <a:schemeClr val="bg1"/>
            </a:solidFill>
            <a:ln w="31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4800" dirty="0">
                  <a:solidFill>
                    <a:schemeClr val="tx1"/>
                  </a:solidFill>
                </a:rPr>
                <a:t>p</a:t>
              </a:r>
            </a:p>
          </p:txBody>
        </p:sp>
        <p:sp>
          <p:nvSpPr>
            <p:cNvPr id="20" name="Rectangle 19"/>
            <p:cNvSpPr/>
            <p:nvPr/>
          </p:nvSpPr>
          <p:spPr>
            <a:xfrm>
              <a:off x="743248" y="2939127"/>
              <a:ext cx="725356" cy="1124819"/>
            </a:xfrm>
            <a:prstGeom prst="rect">
              <a:avLst/>
            </a:prstGeom>
            <a:solidFill>
              <a:schemeClr val="bg1"/>
            </a:solidFill>
            <a:ln w="31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4800" dirty="0">
                  <a:solidFill>
                    <a:schemeClr val="tx1"/>
                  </a:solidFill>
                </a:rPr>
                <a:t>d</a:t>
              </a:r>
            </a:p>
          </p:txBody>
        </p:sp>
        <p:pic>
          <p:nvPicPr>
            <p:cNvPr id="29717" name="Picture 29" descr="SpeedSoundM.jpg"/>
            <p:cNvPicPr>
              <a:picLocks noChangeAspect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rot="-584739">
              <a:off x="819448" y="2137866"/>
              <a:ext cx="647700" cy="965200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</p:pic>
        <p:pic>
          <p:nvPicPr>
            <p:cNvPr id="29718" name="Picture 31" descr="SpeedSoundS.jpg"/>
            <p:cNvPicPr>
              <a:picLocks noChangeAspect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1403648" y="2564904"/>
              <a:ext cx="639762" cy="990600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</p:pic>
        <p:pic>
          <p:nvPicPr>
            <p:cNvPr id="29719" name="Picture 36" descr="SpeedSoundA.jpg"/>
            <p:cNvPicPr>
              <a:picLocks noChangeAspect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 rot="662277">
              <a:off x="2240260" y="2088654"/>
              <a:ext cx="633413" cy="869950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</p:pic>
        <p:sp>
          <p:nvSpPr>
            <p:cNvPr id="24" name="Rectangle 23"/>
            <p:cNvSpPr/>
            <p:nvPr/>
          </p:nvSpPr>
          <p:spPr>
            <a:xfrm rot="1935871">
              <a:off x="2284843" y="3228905"/>
              <a:ext cx="725355" cy="1121389"/>
            </a:xfrm>
            <a:prstGeom prst="rect">
              <a:avLst/>
            </a:prstGeom>
            <a:solidFill>
              <a:schemeClr val="bg1"/>
            </a:solidFill>
            <a:ln w="31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4800" dirty="0">
                  <a:solidFill>
                    <a:schemeClr val="tx1"/>
                  </a:solidFill>
                </a:rPr>
                <a:t>t</a:t>
              </a:r>
            </a:p>
          </p:txBody>
        </p:sp>
      </p:grpSp>
      <p:grpSp>
        <p:nvGrpSpPr>
          <p:cNvPr id="39" name="Group 38"/>
          <p:cNvGrpSpPr>
            <a:grpSpLocks/>
          </p:cNvGrpSpPr>
          <p:nvPr/>
        </p:nvGrpSpPr>
        <p:grpSpPr bwMode="auto">
          <a:xfrm>
            <a:off x="4421188" y="1741488"/>
            <a:ext cx="3001962" cy="1222375"/>
            <a:chOff x="5179992" y="2034094"/>
            <a:chExt cx="3002823" cy="1221873"/>
          </a:xfrm>
        </p:grpSpPr>
        <p:sp>
          <p:nvSpPr>
            <p:cNvPr id="29710" name="Text Box 12"/>
            <p:cNvSpPr txBox="1">
              <a:spLocks noChangeArrowheads="1"/>
            </p:cNvSpPr>
            <p:nvPr/>
          </p:nvSpPr>
          <p:spPr bwMode="auto">
            <a:xfrm rot="265183">
              <a:off x="5179992" y="2322235"/>
              <a:ext cx="1490663" cy="584776"/>
            </a:xfrm>
            <a:prstGeom prst="rect">
              <a:avLst/>
            </a:prstGeom>
            <a:solidFill>
              <a:srgbClr val="99FF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en-US" sz="3200">
                  <a:ea typeface="MS PGothic" pitchFamily="34" charset="-128"/>
                  <a:cs typeface="Gill Sans"/>
                </a:rPr>
                <a:t>mat</a:t>
              </a:r>
            </a:p>
          </p:txBody>
        </p:sp>
        <p:sp>
          <p:nvSpPr>
            <p:cNvPr id="29711" name="Text Box 12"/>
            <p:cNvSpPr txBox="1">
              <a:spLocks noChangeArrowheads="1"/>
            </p:cNvSpPr>
            <p:nvPr/>
          </p:nvSpPr>
          <p:spPr bwMode="auto">
            <a:xfrm rot="-1477829">
              <a:off x="6130365" y="2671191"/>
              <a:ext cx="1490663" cy="584776"/>
            </a:xfrm>
            <a:prstGeom prst="rect">
              <a:avLst/>
            </a:prstGeom>
            <a:solidFill>
              <a:srgbClr val="99FF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en-US" sz="3200">
                  <a:ea typeface="MS PGothic" pitchFamily="34" charset="-128"/>
                  <a:cs typeface="Gill Sans"/>
                </a:rPr>
                <a:t>sad</a:t>
              </a:r>
            </a:p>
          </p:txBody>
        </p:sp>
        <p:sp>
          <p:nvSpPr>
            <p:cNvPr id="29712" name="Text Box 12"/>
            <p:cNvSpPr txBox="1">
              <a:spLocks noChangeArrowheads="1"/>
            </p:cNvSpPr>
            <p:nvPr/>
          </p:nvSpPr>
          <p:spPr bwMode="auto">
            <a:xfrm rot="265183">
              <a:off x="6692152" y="2034094"/>
              <a:ext cx="1490663" cy="584776"/>
            </a:xfrm>
            <a:prstGeom prst="rect">
              <a:avLst/>
            </a:prstGeom>
            <a:solidFill>
              <a:srgbClr val="99FF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en-US" sz="3200">
                  <a:ea typeface="MS PGothic" pitchFamily="34" charset="-128"/>
                  <a:cs typeface="Gill Sans"/>
                </a:rPr>
                <a:t>sat</a:t>
              </a:r>
            </a:p>
          </p:txBody>
        </p:sp>
      </p:grpSp>
      <p:grpSp>
        <p:nvGrpSpPr>
          <p:cNvPr id="4" name="Group 3"/>
          <p:cNvGrpSpPr>
            <a:grpSpLocks/>
          </p:cNvGrpSpPr>
          <p:nvPr/>
        </p:nvGrpSpPr>
        <p:grpSpPr bwMode="auto">
          <a:xfrm>
            <a:off x="1925638" y="4403725"/>
            <a:ext cx="3190875" cy="1955800"/>
            <a:chOff x="1707744" y="4716562"/>
            <a:chExt cx="2997129" cy="1759883"/>
          </a:xfrm>
        </p:grpSpPr>
        <p:pic>
          <p:nvPicPr>
            <p:cNvPr id="29703" name="Picture 28" descr="Tabthecat.jpg"/>
            <p:cNvPicPr>
              <a:picLocks noChangeAspect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3712926" y="4912971"/>
              <a:ext cx="991947" cy="650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9704" name="Picture 33" descr="Tomthumb.jpg"/>
            <p:cNvPicPr>
              <a:picLocks noChangeAspect="1"/>
            </p:cNvPicPr>
            <p:nvPr/>
          </p:nvPicPr>
          <p:blipFill>
            <a:blip r:embed="rId7"/>
            <a:srcRect/>
            <a:stretch>
              <a:fillRect/>
            </a:stretch>
          </p:blipFill>
          <p:spPr bwMode="auto">
            <a:xfrm>
              <a:off x="3389525" y="5539479"/>
              <a:ext cx="1141184" cy="6882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9705" name="Picture 14" descr="Chips.jpg"/>
            <p:cNvPicPr>
              <a:picLocks noChangeAspect="1"/>
            </p:cNvPicPr>
            <p:nvPr/>
          </p:nvPicPr>
          <p:blipFill>
            <a:blip r:embed="rId8"/>
            <a:srcRect/>
            <a:stretch>
              <a:fillRect/>
            </a:stretch>
          </p:blipFill>
          <p:spPr bwMode="auto">
            <a:xfrm>
              <a:off x="2881354" y="5183380"/>
              <a:ext cx="1078763" cy="76029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9706" name="Picture 79" descr="Lookout.jpg"/>
            <p:cNvPicPr>
              <a:picLocks noChangeAspect="1"/>
            </p:cNvPicPr>
            <p:nvPr/>
          </p:nvPicPr>
          <p:blipFill>
            <a:blip r:embed="rId9"/>
            <a:srcRect/>
            <a:stretch>
              <a:fillRect/>
            </a:stretch>
          </p:blipFill>
          <p:spPr bwMode="auto">
            <a:xfrm>
              <a:off x="2151629" y="4899220"/>
              <a:ext cx="1009856" cy="5996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9707" name="Picture 8" descr="C:\Users\Davina\Pictures\RWI\RedDittyBook.gif"/>
            <p:cNvPicPr>
              <a:picLocks noChangeAspect="1" noChangeArrowheads="1"/>
            </p:cNvPicPr>
            <p:nvPr/>
          </p:nvPicPr>
          <p:blipFill>
            <a:blip r:embed="rId10"/>
            <a:srcRect/>
            <a:stretch>
              <a:fillRect/>
            </a:stretch>
          </p:blipFill>
          <p:spPr bwMode="auto">
            <a:xfrm>
              <a:off x="3013696" y="4716562"/>
              <a:ext cx="1050925" cy="6985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9708" name="Picture 48" descr="Toad.jpg"/>
            <p:cNvPicPr>
              <a:picLocks noChangeAspect="1"/>
            </p:cNvPicPr>
            <p:nvPr/>
          </p:nvPicPr>
          <p:blipFill>
            <a:blip r:embed="rId11"/>
            <a:srcRect/>
            <a:stretch>
              <a:fillRect/>
            </a:stretch>
          </p:blipFill>
          <p:spPr bwMode="auto">
            <a:xfrm>
              <a:off x="1707744" y="5492745"/>
              <a:ext cx="1173610" cy="69433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9709" name="Picture 42" descr="Thejarofoil.jpg"/>
            <p:cNvPicPr>
              <a:picLocks noChangeAspect="1"/>
            </p:cNvPicPr>
            <p:nvPr/>
          </p:nvPicPr>
          <p:blipFill>
            <a:blip r:embed="rId12"/>
            <a:srcRect/>
            <a:stretch>
              <a:fillRect/>
            </a:stretch>
          </p:blipFill>
          <p:spPr bwMode="auto">
            <a:xfrm>
              <a:off x="2381755" y="5897717"/>
              <a:ext cx="999197" cy="5787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5" name="Picture 4"/>
          <p:cNvPicPr>
            <a:picLocks noChangeAspect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5797550" y="3417888"/>
            <a:ext cx="2538413" cy="2538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Callout 3"/>
          <p:cNvSpPr/>
          <p:nvPr/>
        </p:nvSpPr>
        <p:spPr>
          <a:xfrm>
            <a:off x="1403350" y="1196975"/>
            <a:ext cx="6121400" cy="3671888"/>
          </a:xfrm>
          <a:prstGeom prst="wedgeEllipseCallou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solidFill>
                  <a:schemeClr val="tx2"/>
                </a:solidFill>
              </a:rPr>
              <a:t>What is systematic phonics? 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Shape 233"/>
          <p:cNvSpPr>
            <a:spLocks noGrp="1"/>
          </p:cNvSpPr>
          <p:nvPr>
            <p:ph type="title"/>
          </p:nvPr>
        </p:nvSpPr>
        <p:spPr>
          <a:xfrm>
            <a:off x="323850" y="260350"/>
            <a:ext cx="7478713" cy="863600"/>
          </a:xfrm>
        </p:spPr>
        <p:txBody>
          <a:bodyPr lIns="91425" tIns="45700" rIns="91425" bIns="45700"/>
          <a:lstStyle/>
          <a:p>
            <a:pPr>
              <a:buSzPct val="25000"/>
            </a:pPr>
            <a:r>
              <a:rPr lang="en-US">
                <a:cs typeface="Arial" charset="0"/>
                <a:sym typeface="Arial" charset="0"/>
              </a:rPr>
              <a:t>Phonics</a:t>
            </a:r>
          </a:p>
        </p:txBody>
      </p:sp>
      <p:sp>
        <p:nvSpPr>
          <p:cNvPr id="35842" name="Shape 234"/>
          <p:cNvSpPr>
            <a:spLocks noGrp="1"/>
          </p:cNvSpPr>
          <p:nvPr>
            <p:ph type="body" idx="1"/>
          </p:nvPr>
        </p:nvSpPr>
        <p:spPr>
          <a:xfrm>
            <a:off x="323850" y="1196975"/>
            <a:ext cx="8639175" cy="5040313"/>
          </a:xfrm>
        </p:spPr>
        <p:txBody>
          <a:bodyPr lIns="91425" tIns="45700" rIns="91425" bIns="45700"/>
          <a:lstStyle/>
          <a:p>
            <a:pPr>
              <a:spcBef>
                <a:spcPts val="638"/>
              </a:spcBef>
              <a:buSzPct val="25000"/>
            </a:pPr>
            <a:r>
              <a:rPr lang="en-US">
                <a:solidFill>
                  <a:srgbClr val="5A5A5A"/>
                </a:solidFill>
                <a:cs typeface="Arial" charset="0"/>
                <a:sym typeface="Arial" charset="0"/>
              </a:rPr>
              <a:t>Sounds</a:t>
            </a:r>
          </a:p>
          <a:p>
            <a:pPr>
              <a:spcBef>
                <a:spcPts val="638"/>
              </a:spcBef>
              <a:buSzPct val="25000"/>
            </a:pPr>
            <a:endParaRPr lang="en-US">
              <a:solidFill>
                <a:srgbClr val="5A5A5A"/>
              </a:solidFill>
              <a:cs typeface="Arial" charset="0"/>
              <a:sym typeface="Arial" charset="0"/>
            </a:endParaRPr>
          </a:p>
          <a:p>
            <a:pPr>
              <a:spcBef>
                <a:spcPts val="638"/>
              </a:spcBef>
              <a:buSzPct val="25000"/>
            </a:pPr>
            <a:r>
              <a:rPr lang="en-US">
                <a:solidFill>
                  <a:srgbClr val="5A5A5A"/>
                </a:solidFill>
                <a:cs typeface="Arial" charset="0"/>
                <a:sym typeface="Arial" charset="0"/>
              </a:rPr>
              <a:t>Graphemes</a:t>
            </a:r>
          </a:p>
        </p:txBody>
      </p:sp>
    </p:spTree>
  </p:cSld>
  <p:clrMapOvr>
    <a:masterClrMapping/>
  </p:clrMapOvr>
  <p:transition spd="slow">
    <p:cut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Title 1"/>
          <p:cNvSpPr>
            <a:spLocks noGrp="1"/>
          </p:cNvSpPr>
          <p:nvPr>
            <p:ph type="title"/>
          </p:nvPr>
        </p:nvSpPr>
        <p:spPr>
          <a:xfrm>
            <a:off x="323850" y="260350"/>
            <a:ext cx="7478713" cy="865188"/>
          </a:xfrm>
        </p:spPr>
        <p:txBody>
          <a:bodyPr/>
          <a:lstStyle/>
          <a:p>
            <a:r>
              <a:rPr lang="en-US"/>
              <a:t>Pure Sounds</a:t>
            </a:r>
          </a:p>
        </p:txBody>
      </p:sp>
      <p:pic>
        <p:nvPicPr>
          <p:cNvPr id="3" name="ph.set_1_sounds.mpg">
            <a:hlinkClick r:id="" action="ppaction://media"/>
          </p:cNvPr>
          <p:cNvPicPr>
            <a:picLocks noChangeAspect="1"/>
          </p:cNvPicPr>
          <p:nvPr>
            <a:vide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250825" y="1557338"/>
            <a:ext cx="8677275" cy="4473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136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video>
              <p:cMediaNode vol="80000">
                <p:cTn id="12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Title 1"/>
          <p:cNvSpPr>
            <a:spLocks noGrp="1"/>
          </p:cNvSpPr>
          <p:nvPr>
            <p:ph type="title"/>
          </p:nvPr>
        </p:nvSpPr>
        <p:spPr>
          <a:xfrm>
            <a:off x="323850" y="260350"/>
            <a:ext cx="7478713" cy="865188"/>
          </a:xfrm>
        </p:spPr>
        <p:txBody>
          <a:bodyPr/>
          <a:lstStyle/>
          <a:p>
            <a:r>
              <a:rPr lang="en-US"/>
              <a:t>English alphabetic code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850" y="1196975"/>
            <a:ext cx="8639175" cy="5040313"/>
          </a:xfrm>
        </p:spPr>
        <p:txBody>
          <a:bodyPr/>
          <a:lstStyle/>
          <a:p>
            <a:pPr marL="457200" indent="-457200">
              <a:buFont typeface="Arial" charset="0"/>
              <a:buChar char="•"/>
            </a:pPr>
            <a:r>
              <a:rPr lang="en-US"/>
              <a:t>44 sounds</a:t>
            </a:r>
          </a:p>
          <a:p>
            <a:pPr marL="457200" indent="-457200">
              <a:buFont typeface="Arial" charset="0"/>
              <a:buChar char="•"/>
            </a:pPr>
            <a:r>
              <a:rPr lang="en-US"/>
              <a:t>Over 150+ graphemes</a:t>
            </a:r>
          </a:p>
          <a:p>
            <a:pPr marL="457200" indent="-457200">
              <a:buFont typeface="Arial" charset="0"/>
              <a:buChar char="•"/>
            </a:pPr>
            <a:endParaRPr lang="en-US"/>
          </a:p>
          <a:p>
            <a:pPr marL="457200" indent="-457200">
              <a:buFont typeface="Arial" charset="0"/>
              <a:buChar char="•"/>
            </a:pPr>
            <a:r>
              <a:rPr lang="en-US"/>
              <a:t>One of the most complex alphabetic codes in the world.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Shape 254"/>
          <p:cNvSpPr>
            <a:spLocks noGrp="1"/>
          </p:cNvSpPr>
          <p:nvPr>
            <p:ph type="title"/>
          </p:nvPr>
        </p:nvSpPr>
        <p:spPr>
          <a:xfrm>
            <a:off x="323850" y="260350"/>
            <a:ext cx="7478713" cy="863600"/>
          </a:xfrm>
        </p:spPr>
        <p:txBody>
          <a:bodyPr lIns="91425" tIns="45700" rIns="91425" bIns="45700"/>
          <a:lstStyle/>
          <a:p>
            <a:pPr>
              <a:buSzPct val="25000"/>
            </a:pPr>
            <a:r>
              <a:rPr lang="en-US">
                <a:cs typeface="Arial" charset="0"/>
                <a:sym typeface="Arial" charset="0"/>
              </a:rPr>
              <a:t>Speed Sounds chart</a:t>
            </a:r>
          </a:p>
        </p:txBody>
      </p:sp>
      <p:pic>
        <p:nvPicPr>
          <p:cNvPr id="41986" name="Shape 255"/>
          <p:cNvPicPr preferRelativeResize="0">
            <a:picLocks noGrp="1"/>
          </p:cNvPicPr>
          <p:nvPr>
            <p:ph type="body" idx="1"/>
          </p:nvPr>
        </p:nvPicPr>
        <p:blipFill>
          <a:blip r:embed="rId3"/>
          <a:srcRect l="-35034" r="-35034"/>
          <a:stretch>
            <a:fillRect/>
          </a:stretch>
        </p:blipFill>
        <p:spPr>
          <a:xfrm>
            <a:off x="323850" y="1196975"/>
            <a:ext cx="8639175" cy="5040313"/>
          </a:xfrm>
        </p:spPr>
      </p:pic>
    </p:spTree>
  </p:cSld>
  <p:clrMapOvr>
    <a:masterClrMapping/>
  </p:clrMapOvr>
  <p:transition spd="slow">
    <p:cut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Title 1"/>
          <p:cNvSpPr>
            <a:spLocks noGrp="1"/>
          </p:cNvSpPr>
          <p:nvPr>
            <p:ph type="title"/>
          </p:nvPr>
        </p:nvSpPr>
        <p:spPr>
          <a:xfrm>
            <a:off x="323850" y="260350"/>
            <a:ext cx="7478713" cy="865188"/>
          </a:xfrm>
        </p:spPr>
        <p:txBody>
          <a:bodyPr/>
          <a:lstStyle/>
          <a:p>
            <a:r>
              <a:rPr lang="en-US"/>
              <a:t>Simple Speed Sounds</a:t>
            </a:r>
          </a:p>
        </p:txBody>
      </p:sp>
      <p:pic>
        <p:nvPicPr>
          <p:cNvPr id="46082" name="Picture 26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 l="-30701" r="-30701"/>
          <a:stretch>
            <a:fillRect/>
          </a:stretch>
        </p:blipFill>
        <p:spPr>
          <a:xfrm>
            <a:off x="323850" y="1196975"/>
            <a:ext cx="8639175" cy="5040313"/>
          </a:xfr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7" name="Title 1"/>
          <p:cNvSpPr>
            <a:spLocks noGrp="1"/>
          </p:cNvSpPr>
          <p:nvPr>
            <p:ph type="title"/>
          </p:nvPr>
        </p:nvSpPr>
        <p:spPr>
          <a:xfrm>
            <a:off x="323850" y="260350"/>
            <a:ext cx="7478713" cy="865188"/>
          </a:xfrm>
        </p:spPr>
        <p:txBody>
          <a:bodyPr/>
          <a:lstStyle/>
          <a:p>
            <a:r>
              <a:rPr lang="en-US"/>
              <a:t>Fred Talk</a:t>
            </a:r>
          </a:p>
        </p:txBody>
      </p:sp>
      <p:pic>
        <p:nvPicPr>
          <p:cNvPr id="50178" name="Content Placeholder 3"/>
          <p:cNvPicPr>
            <a:picLocks noGrp="1" noChangeAspect="1"/>
          </p:cNvPicPr>
          <p:nvPr>
            <p:ph idx="1"/>
          </p:nvPr>
        </p:nvPicPr>
        <p:blipFill>
          <a:blip r:embed="rId3"/>
          <a:srcRect t="-12602" b="-12602"/>
          <a:stretch>
            <a:fillRect/>
          </a:stretch>
        </p:blipFill>
        <p:spPr>
          <a:xfrm>
            <a:off x="2193925" y="1263650"/>
            <a:ext cx="4003675" cy="2336800"/>
          </a:xfrm>
        </p:spPr>
      </p:pic>
      <p:pic>
        <p:nvPicPr>
          <p:cNvPr id="5" name="Picture 2" descr="C:\Users\Davina\Pictures\RWI\feeding Fred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90550" y="3316288"/>
            <a:ext cx="3840163" cy="287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ad6e35b3-6016-4de0-90f4-d6fdbf0a6584" descr="C319D583-5937-41E5-B44E-22D122061351@home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651375" y="3316288"/>
            <a:ext cx="3838575" cy="287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5" name="Title 1"/>
          <p:cNvSpPr>
            <a:spLocks noGrp="1"/>
          </p:cNvSpPr>
          <p:nvPr>
            <p:ph type="title"/>
          </p:nvPr>
        </p:nvSpPr>
        <p:spPr>
          <a:xfrm>
            <a:off x="323850" y="260350"/>
            <a:ext cx="7478713" cy="865188"/>
          </a:xfrm>
        </p:spPr>
        <p:txBody>
          <a:bodyPr/>
          <a:lstStyle/>
          <a:p>
            <a:r>
              <a:rPr lang="en-US"/>
              <a:t>Complex Speed Sounds chart		</a:t>
            </a:r>
          </a:p>
        </p:txBody>
      </p:sp>
      <p:pic>
        <p:nvPicPr>
          <p:cNvPr id="52226" name="Picture 5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 l="-35034" r="-35034"/>
          <a:stretch>
            <a:fillRect/>
          </a:stretch>
        </p:blipFill>
        <p:spPr>
          <a:xfrm>
            <a:off x="323850" y="1196975"/>
            <a:ext cx="8639175" cy="5040313"/>
          </a:xfr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3" name="Title 1"/>
          <p:cNvSpPr>
            <a:spLocks noGrp="1"/>
          </p:cNvSpPr>
          <p:nvPr>
            <p:ph type="title"/>
          </p:nvPr>
        </p:nvSpPr>
        <p:spPr>
          <a:xfrm>
            <a:off x="323850" y="260350"/>
            <a:ext cx="7478713" cy="865188"/>
          </a:xfrm>
        </p:spPr>
        <p:txBody>
          <a:bodyPr/>
          <a:lstStyle/>
          <a:p>
            <a:r>
              <a:rPr lang="en-US"/>
              <a:t>Storybooks</a:t>
            </a:r>
          </a:p>
        </p:txBody>
      </p:sp>
      <p:sp>
        <p:nvSpPr>
          <p:cNvPr id="54274" name="Content Placeholder 2"/>
          <p:cNvSpPr>
            <a:spLocks noGrp="1"/>
          </p:cNvSpPr>
          <p:nvPr>
            <p:ph idx="1"/>
          </p:nvPr>
        </p:nvSpPr>
        <p:spPr>
          <a:xfrm>
            <a:off x="323850" y="1219200"/>
            <a:ext cx="8639175" cy="5040313"/>
          </a:xfrm>
        </p:spPr>
        <p:txBody>
          <a:bodyPr/>
          <a:lstStyle/>
          <a:p>
            <a:endParaRPr lang="en-US"/>
          </a:p>
          <a:p>
            <a:endParaRPr lang="en-US"/>
          </a:p>
        </p:txBody>
      </p:sp>
      <p:grpSp>
        <p:nvGrpSpPr>
          <p:cNvPr id="4" name="Group 3"/>
          <p:cNvGrpSpPr>
            <a:grpSpLocks/>
          </p:cNvGrpSpPr>
          <p:nvPr/>
        </p:nvGrpSpPr>
        <p:grpSpPr bwMode="auto">
          <a:xfrm>
            <a:off x="1962150" y="1839913"/>
            <a:ext cx="4846638" cy="3660775"/>
            <a:chOff x="1707744" y="4716562"/>
            <a:chExt cx="2997129" cy="1759883"/>
          </a:xfrm>
        </p:grpSpPr>
        <p:pic>
          <p:nvPicPr>
            <p:cNvPr id="54276" name="Picture 28" descr="Tabthecat.jpg"/>
            <p:cNvPicPr>
              <a:picLocks noChangeAspect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3712926" y="4912971"/>
              <a:ext cx="991947" cy="650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54277" name="Picture 33" descr="Tomthumb.jpg"/>
            <p:cNvPicPr>
              <a:picLocks noChangeAspect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3389525" y="5539479"/>
              <a:ext cx="1141184" cy="6882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54278" name="Picture 14" descr="Chips.jpg"/>
            <p:cNvPicPr>
              <a:picLocks noChangeAspect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2881354" y="5183380"/>
              <a:ext cx="1078763" cy="76029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54279" name="Picture 79" descr="Lookout.jpg"/>
            <p:cNvPicPr>
              <a:picLocks noChangeAspect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2151629" y="4899220"/>
              <a:ext cx="1009856" cy="5996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54280" name="Picture 8" descr="C:\Users\Davina\Pictures\RWI\RedDittyBook.gif"/>
            <p:cNvPicPr>
              <a:picLocks noChangeAspect="1" noChangeArrowheads="1"/>
            </p:cNvPicPr>
            <p:nvPr/>
          </p:nvPicPr>
          <p:blipFill>
            <a:blip r:embed="rId7"/>
            <a:srcRect/>
            <a:stretch>
              <a:fillRect/>
            </a:stretch>
          </p:blipFill>
          <p:spPr bwMode="auto">
            <a:xfrm>
              <a:off x="3013696" y="4716562"/>
              <a:ext cx="1050925" cy="6985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54281" name="Picture 48" descr="Toad.jpg"/>
            <p:cNvPicPr>
              <a:picLocks noChangeAspect="1"/>
            </p:cNvPicPr>
            <p:nvPr/>
          </p:nvPicPr>
          <p:blipFill>
            <a:blip r:embed="rId8"/>
            <a:srcRect/>
            <a:stretch>
              <a:fillRect/>
            </a:stretch>
          </p:blipFill>
          <p:spPr bwMode="auto">
            <a:xfrm>
              <a:off x="1707744" y="5492745"/>
              <a:ext cx="1173610" cy="69433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54282" name="Picture 42" descr="Thejarofoil.jpg"/>
            <p:cNvPicPr>
              <a:picLocks noChangeAspect="1"/>
            </p:cNvPicPr>
            <p:nvPr/>
          </p:nvPicPr>
          <p:blipFill>
            <a:blip r:embed="rId9"/>
            <a:srcRect/>
            <a:stretch>
              <a:fillRect/>
            </a:stretch>
          </p:blipFill>
          <p:spPr bwMode="auto">
            <a:xfrm>
              <a:off x="2381755" y="5897717"/>
              <a:ext cx="999197" cy="5787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7" name="Content Placeholder 4"/>
          <p:cNvSpPr>
            <a:spLocks noGrp="1"/>
          </p:cNvSpPr>
          <p:nvPr>
            <p:ph idx="1"/>
          </p:nvPr>
        </p:nvSpPr>
        <p:spPr>
          <a:xfrm>
            <a:off x="323850" y="1196975"/>
            <a:ext cx="8639175" cy="5040313"/>
          </a:xfrm>
        </p:spPr>
        <p:txBody>
          <a:bodyPr/>
          <a:lstStyle/>
          <a:p>
            <a:endParaRPr lang="en-US"/>
          </a:p>
        </p:txBody>
      </p:sp>
      <p:sp>
        <p:nvSpPr>
          <p:cNvPr id="4" name="Oval Callout 3"/>
          <p:cNvSpPr/>
          <p:nvPr/>
        </p:nvSpPr>
        <p:spPr>
          <a:xfrm>
            <a:off x="1403350" y="1196975"/>
            <a:ext cx="6121400" cy="3671888"/>
          </a:xfrm>
          <a:prstGeom prst="wedgeEllipseCallou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solidFill>
                  <a:schemeClr val="tx2"/>
                </a:solidFill>
              </a:rPr>
              <a:t>What should my child read at home? 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3" name="Title 1"/>
          <p:cNvSpPr>
            <a:spLocks noGrp="1"/>
          </p:cNvSpPr>
          <p:nvPr>
            <p:ph type="title"/>
          </p:nvPr>
        </p:nvSpPr>
        <p:spPr>
          <a:xfrm>
            <a:off x="323850" y="292100"/>
            <a:ext cx="7478713" cy="863600"/>
          </a:xfrm>
        </p:spPr>
        <p:txBody>
          <a:bodyPr/>
          <a:lstStyle/>
          <a:p>
            <a:r>
              <a:rPr lang="en-US"/>
              <a:t>Picture books</a:t>
            </a:r>
          </a:p>
        </p:txBody>
      </p:sp>
      <p:pic>
        <p:nvPicPr>
          <p:cNvPr id="64514" name="Picture 3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-458176">
            <a:off x="3313113" y="1436688"/>
            <a:ext cx="1855787" cy="2947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4515" name="Picture 4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125788" y="3595688"/>
            <a:ext cx="2389187" cy="287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4516" name="Picture 5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528769">
            <a:off x="5024438" y="2055813"/>
            <a:ext cx="2921000" cy="363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4517" name="Picture 6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rot="-621988">
            <a:off x="1211263" y="2165350"/>
            <a:ext cx="1955800" cy="2716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1" name="Content Placeholder 4"/>
          <p:cNvSpPr>
            <a:spLocks noGrp="1"/>
          </p:cNvSpPr>
          <p:nvPr>
            <p:ph idx="1"/>
          </p:nvPr>
        </p:nvSpPr>
        <p:spPr>
          <a:xfrm>
            <a:off x="323850" y="1196975"/>
            <a:ext cx="8639175" cy="5040313"/>
          </a:xfrm>
        </p:spPr>
        <p:txBody>
          <a:bodyPr/>
          <a:lstStyle/>
          <a:p>
            <a:endParaRPr lang="en-US"/>
          </a:p>
        </p:txBody>
      </p:sp>
      <p:sp>
        <p:nvSpPr>
          <p:cNvPr id="4" name="Oval Callout 3"/>
          <p:cNvSpPr/>
          <p:nvPr/>
        </p:nvSpPr>
        <p:spPr>
          <a:xfrm>
            <a:off x="1497013" y="1196975"/>
            <a:ext cx="6119812" cy="3671888"/>
          </a:xfrm>
          <a:prstGeom prst="wedgeEllipseCallou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solidFill>
                  <a:schemeClr val="tx2"/>
                </a:solidFill>
              </a:rPr>
              <a:t>How can I help at home? 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09" name="Title 1"/>
          <p:cNvSpPr>
            <a:spLocks noGrp="1"/>
          </p:cNvSpPr>
          <p:nvPr>
            <p:ph type="title"/>
          </p:nvPr>
        </p:nvSpPr>
        <p:spPr>
          <a:xfrm>
            <a:off x="323850" y="260350"/>
            <a:ext cx="7478713" cy="865188"/>
          </a:xfrm>
        </p:spPr>
        <p:txBody>
          <a:bodyPr/>
          <a:lstStyle/>
          <a:p>
            <a:r>
              <a:rPr lang="en-US"/>
              <a:t>Storytime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850" y="1196975"/>
            <a:ext cx="8639175" cy="5040313"/>
          </a:xfrm>
        </p:spPr>
        <p:txBody>
          <a:bodyPr/>
          <a:lstStyle/>
          <a:p>
            <a:pPr marL="457200" indent="-457200">
              <a:lnSpc>
                <a:spcPct val="100000"/>
              </a:lnSpc>
              <a:buFont typeface="Arial"/>
              <a:buChar char="•"/>
              <a:defRPr/>
            </a:pPr>
            <a:r>
              <a:rPr lang="en-GB" dirty="0"/>
              <a:t>Read</a:t>
            </a:r>
            <a:r>
              <a:rPr lang="en-GB" b="1" dirty="0"/>
              <a:t> </a:t>
            </a:r>
            <a:r>
              <a:rPr lang="en-GB" i="1" dirty="0"/>
              <a:t>to</a:t>
            </a:r>
            <a:r>
              <a:rPr lang="en-GB" dirty="0"/>
              <a:t> your children</a:t>
            </a:r>
          </a:p>
          <a:p>
            <a:pPr marL="457200" indent="-457200">
              <a:lnSpc>
                <a:spcPct val="100000"/>
              </a:lnSpc>
              <a:buFont typeface="Arial"/>
              <a:buChar char="•"/>
              <a:defRPr/>
            </a:pPr>
            <a:r>
              <a:rPr lang="en-GB" dirty="0"/>
              <a:t>Ask lots of questions and share opinions</a:t>
            </a:r>
          </a:p>
          <a:p>
            <a:pPr marL="457200" indent="-457200">
              <a:lnSpc>
                <a:spcPct val="100000"/>
              </a:lnSpc>
              <a:buFont typeface="Arial"/>
              <a:buChar char="•"/>
              <a:defRPr/>
            </a:pPr>
            <a:endParaRPr lang="en-GB" dirty="0"/>
          </a:p>
          <a:p>
            <a:pPr>
              <a:lnSpc>
                <a:spcPct val="100000"/>
              </a:lnSpc>
              <a:defRPr/>
            </a:pPr>
            <a:endParaRPr lang="en-GB" dirty="0"/>
          </a:p>
          <a:p>
            <a:pPr>
              <a:defRPr/>
            </a:pPr>
            <a:r>
              <a:rPr lang="en-GB" dirty="0"/>
              <a:t>You're never too old, too wacky, too wild, to pick up a book and read to a child.</a:t>
            </a:r>
          </a:p>
          <a:p>
            <a:pPr algn="r">
              <a:defRPr/>
            </a:pPr>
            <a:r>
              <a:rPr lang="en-US" sz="2800" i="1" dirty="0" err="1"/>
              <a:t>Dr</a:t>
            </a:r>
            <a:r>
              <a:rPr lang="en-US" sz="2800" i="1" dirty="0"/>
              <a:t> Seuss</a:t>
            </a:r>
          </a:p>
          <a:p>
            <a:pPr>
              <a:defRPr/>
            </a:pPr>
            <a:endParaRPr lang="en-GB" dirty="0"/>
          </a:p>
          <a:p>
            <a:pPr>
              <a:defRPr/>
            </a:pPr>
            <a:endParaRPr lang="en-GB" dirty="0"/>
          </a:p>
          <a:p>
            <a:pPr>
              <a:defRPr/>
            </a:pPr>
            <a:r>
              <a:rPr lang="en-US" dirty="0"/>
              <a:t> </a:t>
            </a:r>
            <a:endParaRPr lang="en-GB" dirty="0"/>
          </a:p>
          <a:p>
            <a:pPr>
              <a:lnSpc>
                <a:spcPct val="100000"/>
              </a:lnSpc>
              <a:defRPr/>
            </a:pPr>
            <a:endParaRPr lang="en-GB" dirty="0"/>
          </a:p>
          <a:p>
            <a:pPr>
              <a:defRPr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1" name="Title 1"/>
          <p:cNvSpPr>
            <a:spLocks noGrp="1"/>
          </p:cNvSpPr>
          <p:nvPr>
            <p:ph type="title"/>
          </p:nvPr>
        </p:nvSpPr>
        <p:spPr>
          <a:xfrm>
            <a:off x="323850" y="260350"/>
            <a:ext cx="7478713" cy="865188"/>
          </a:xfrm>
        </p:spPr>
        <p:txBody>
          <a:bodyPr/>
          <a:lstStyle/>
          <a:p>
            <a:r>
              <a:rPr lang="en-US"/>
              <a:t>Online resources available</a:t>
            </a:r>
          </a:p>
        </p:txBody>
      </p:sp>
      <p:sp>
        <p:nvSpPr>
          <p:cNvPr id="76802" name="Content Placeholder 2"/>
          <p:cNvSpPr>
            <a:spLocks noGrp="1"/>
          </p:cNvSpPr>
          <p:nvPr>
            <p:ph idx="1"/>
          </p:nvPr>
        </p:nvSpPr>
        <p:spPr>
          <a:xfrm>
            <a:off x="323850" y="1196975"/>
            <a:ext cx="8639175" cy="5040313"/>
          </a:xfrm>
        </p:spPr>
        <p:txBody>
          <a:bodyPr/>
          <a:lstStyle/>
          <a:p>
            <a:r>
              <a:rPr lang="en-US"/>
              <a:t>Ruth Miskin Parents’ Page:</a:t>
            </a:r>
          </a:p>
          <a:p>
            <a:r>
              <a:rPr lang="en-US">
                <a:hlinkClick r:id="rId3"/>
              </a:rPr>
              <a:t>http://www.ruthmiskin.com/en/parents/</a:t>
            </a:r>
            <a:endParaRPr lang="en-US"/>
          </a:p>
          <a:p>
            <a:endParaRPr lang="en-US"/>
          </a:p>
          <a:p>
            <a:r>
              <a:rPr lang="en-US"/>
              <a:t>Ruth Miskin Facebook:</a:t>
            </a:r>
          </a:p>
          <a:p>
            <a:r>
              <a:rPr lang="en-US">
                <a:hlinkClick r:id="rId4"/>
              </a:rPr>
              <a:t>https://www.facebook.com/miskin.education</a:t>
            </a:r>
            <a:endParaRPr lang="en-US"/>
          </a:p>
          <a:p>
            <a:endParaRPr lang="en-US"/>
          </a:p>
          <a:p>
            <a:r>
              <a:rPr lang="en-US"/>
              <a:t>Free e-books for home reading:</a:t>
            </a:r>
          </a:p>
          <a:p>
            <a:r>
              <a:rPr lang="en-US">
                <a:hlinkClick r:id="rId5"/>
              </a:rPr>
              <a:t>http://www.oxfordowl.co.uk/Reading/</a:t>
            </a:r>
            <a:endParaRPr lang="en-US"/>
          </a:p>
          <a:p>
            <a:endParaRPr lang="en-US"/>
          </a:p>
          <a:p>
            <a:endParaRPr lang="en-US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49" name="Title 1"/>
          <p:cNvSpPr>
            <a:spLocks noGrp="1"/>
          </p:cNvSpPr>
          <p:nvPr>
            <p:ph type="title"/>
          </p:nvPr>
        </p:nvSpPr>
        <p:spPr>
          <a:xfrm>
            <a:off x="323850" y="260350"/>
            <a:ext cx="7478713" cy="865188"/>
          </a:xfrm>
        </p:spPr>
        <p:txBody>
          <a:bodyPr/>
          <a:lstStyle/>
          <a:p>
            <a:r>
              <a:rPr lang="en-US"/>
              <a:t>Any other questions</a:t>
            </a:r>
          </a:p>
        </p:txBody>
      </p:sp>
      <p:pic>
        <p:nvPicPr>
          <p:cNvPr id="78850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rcRect t="-19518" b="-19518"/>
          <a:stretch>
            <a:fillRect/>
          </a:stretch>
        </p:blipFill>
        <p:spPr>
          <a:xfrm>
            <a:off x="323850" y="1196975"/>
            <a:ext cx="8639175" cy="5040313"/>
          </a:xfr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NEW Phonics Template">
  <a:themeElements>
    <a:clrScheme name="Custom 4">
      <a:dk1>
        <a:srgbClr val="2D2D2D"/>
      </a:dk1>
      <a:lt1>
        <a:sysClr val="window" lastClr="FFFFFF"/>
      </a:lt1>
      <a:dk2>
        <a:srgbClr val="5A5A5A"/>
      </a:dk2>
      <a:lt2>
        <a:srgbClr val="EEECE1"/>
      </a:lt2>
      <a:accent1>
        <a:srgbClr val="FFC000"/>
      </a:accent1>
      <a:accent2>
        <a:srgbClr val="FFD200"/>
      </a:accent2>
      <a:accent3>
        <a:srgbClr val="CF9C00"/>
      </a:accent3>
      <a:accent4>
        <a:srgbClr val="A0A0A0"/>
      </a:accent4>
      <a:accent5>
        <a:srgbClr val="787878"/>
      </a:accent5>
      <a:accent6>
        <a:srgbClr val="5A5A5A"/>
      </a:accent6>
      <a:hlink>
        <a:srgbClr val="CF9C00"/>
      </a:hlink>
      <a:folHlink>
        <a:srgbClr val="787878"/>
      </a:folHlink>
    </a:clrScheme>
    <a:fontScheme name="Essential">
      <a:majorFont>
        <a:latin typeface="Arial Black"/>
        <a:ea typeface=""/>
        <a:cs typeface=""/>
        <a:font script="Jpan" typeface="ＭＳ Ｐゴシック"/>
        <a:font script="Hang" typeface="HY견고딕"/>
        <a:font script="Hans" typeface="微软雅黑"/>
        <a:font script="Hant" typeface="微軟正黑體"/>
        <a:font script="Arab" typeface="Tahoma"/>
        <a:font script="Hebr" typeface="Ta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Presentation1.potx</Template>
  <TotalTime>369</TotalTime>
  <Words>1199</Words>
  <Application>Microsoft Office PowerPoint</Application>
  <PresentationFormat>On-screen Show (4:3)</PresentationFormat>
  <Paragraphs>142</Paragraphs>
  <Slides>20</Slides>
  <Notes>19</Notes>
  <HiddenSlides>0</HiddenSlides>
  <MMClips>1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30" baseType="lpstr">
      <vt:lpstr>ＭＳ Ｐゴシック</vt:lpstr>
      <vt:lpstr>ＭＳ Ｐゴシック</vt:lpstr>
      <vt:lpstr>Arial</vt:lpstr>
      <vt:lpstr>Arial Unicode MS</vt:lpstr>
      <vt:lpstr>Calibri</vt:lpstr>
      <vt:lpstr>Garamond</vt:lpstr>
      <vt:lpstr>Gill Sans</vt:lpstr>
      <vt:lpstr>Times New Roman</vt:lpstr>
      <vt:lpstr>Wingdings</vt:lpstr>
      <vt:lpstr>NEW Phonics Template</vt:lpstr>
      <vt:lpstr>Read Write Inc. Phonics  Parents’ Meeting</vt:lpstr>
      <vt:lpstr>PowerPoint Presentation</vt:lpstr>
      <vt:lpstr>Read Write Inc. Phonics</vt:lpstr>
      <vt:lpstr>PowerPoint Presentation</vt:lpstr>
      <vt:lpstr>Systematic approach</vt:lpstr>
      <vt:lpstr>PowerPoint Presentation</vt:lpstr>
      <vt:lpstr>Phonics</vt:lpstr>
      <vt:lpstr>Pure Sounds</vt:lpstr>
      <vt:lpstr>English alphabetic code</vt:lpstr>
      <vt:lpstr>Speed Sounds chart</vt:lpstr>
      <vt:lpstr>Simple Speed Sounds</vt:lpstr>
      <vt:lpstr>Fred Talk</vt:lpstr>
      <vt:lpstr>Complex Speed Sounds chart  </vt:lpstr>
      <vt:lpstr>Storybooks</vt:lpstr>
      <vt:lpstr>PowerPoint Presentation</vt:lpstr>
      <vt:lpstr>Picture books</vt:lpstr>
      <vt:lpstr>PowerPoint Presentation</vt:lpstr>
      <vt:lpstr>Storytime</vt:lpstr>
      <vt:lpstr>Online resources available</vt:lpstr>
      <vt:lpstr>Any other questions</vt:lpstr>
    </vt:vector>
  </TitlesOfParts>
  <Company>Ruth Miskin Literacy Limited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Victoria Steenson</dc:creator>
  <cp:lastModifiedBy>Louise Woodcock</cp:lastModifiedBy>
  <cp:revision>92</cp:revision>
  <dcterms:created xsi:type="dcterms:W3CDTF">2015-11-23T14:36:59Z</dcterms:created>
  <dcterms:modified xsi:type="dcterms:W3CDTF">2019-10-29T13:15:01Z</dcterms:modified>
</cp:coreProperties>
</file>